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2192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	<Relationship Id="rId63" Type="http://schemas.openxmlformats.org/officeDocument/2006/relationships/slide" Target="slides/slide58.xml" />
	<Relationship Id="rId64" Type="http://schemas.openxmlformats.org/officeDocument/2006/relationships/slide" Target="slides/slide59.xml" />
	<Relationship Id="rId65" Type="http://schemas.openxmlformats.org/officeDocument/2006/relationships/slide" Target="slides/slide60.xml" />
	<Relationship Id="rId66" Type="http://schemas.openxmlformats.org/officeDocument/2006/relationships/slide" Target="slides/slide61.xml" />
	<Relationship Id="rId67" Type="http://schemas.openxmlformats.org/officeDocument/2006/relationships/slide" Target="slides/slide62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	<Relationship Id="rId4" Type="http://schemas.openxmlformats.org/officeDocument/2006/relationships/image" Target="../media/image3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.jpeg" />
	<Relationship Id="rId3" Type="http://schemas.openxmlformats.org/officeDocument/2006/relationships/image" Target="../media/image43.jpeg" />
	<Relationship Id="rId4" Type="http://schemas.openxmlformats.org/officeDocument/2006/relationships/image" Target="../media/image44.jpeg" />
	<Relationship Id="rId5" Type="http://schemas.openxmlformats.org/officeDocument/2006/relationships/image" Target="../media/image45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	<Relationship Id="rId3" Type="http://schemas.openxmlformats.org/officeDocument/2006/relationships/image" Target="../media/image47.jpeg" />
	<Relationship Id="rId4" Type="http://schemas.openxmlformats.org/officeDocument/2006/relationships/image" Target="../media/image48.jpeg" />
	<Relationship Id="rId5" Type="http://schemas.openxmlformats.org/officeDocument/2006/relationships/image" Target="../media/image49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.jpeg" />
	<Relationship Id="rId3" Type="http://schemas.openxmlformats.org/officeDocument/2006/relationships/image" Target="../media/image51.jpeg" />
	<Relationship Id="rId4" Type="http://schemas.openxmlformats.org/officeDocument/2006/relationships/image" Target="../media/image52.jpeg" />
	<Relationship Id="rId5" Type="http://schemas.openxmlformats.org/officeDocument/2006/relationships/image" Target="../media/image53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	<Relationship Id="rId3" Type="http://schemas.openxmlformats.org/officeDocument/2006/relationships/image" Target="../media/image55.jpeg" />
	<Relationship Id="rId4" Type="http://schemas.openxmlformats.org/officeDocument/2006/relationships/image" Target="../media/image56.jpeg" />
	<Relationship Id="rId5" Type="http://schemas.openxmlformats.org/officeDocument/2006/relationships/image" Target="../media/image57.jpeg" />
	<Relationship Id="rId6" Type="http://schemas.openxmlformats.org/officeDocument/2006/relationships/image" Target="../media/image58.jpeg" />
	<Relationship Id="rId7" Type="http://schemas.openxmlformats.org/officeDocument/2006/relationships/image" Target="../media/image59.jpeg" />
	<Relationship Id="rId8" Type="http://schemas.openxmlformats.org/officeDocument/2006/relationships/image" Target="../media/image60.jpeg" />
	<Relationship Id="rId9" Type="http://schemas.openxmlformats.org/officeDocument/2006/relationships/image" Target="../media/image61.jpeg" />
	<Relationship Id="rId10" Type="http://schemas.openxmlformats.org/officeDocument/2006/relationships/image" Target="../media/image62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3.jpeg" />
	<Relationship Id="rId3" Type="http://schemas.openxmlformats.org/officeDocument/2006/relationships/image" Target="../media/image64.jpeg" />
	<Relationship Id="rId4" Type="http://schemas.openxmlformats.org/officeDocument/2006/relationships/image" Target="../media/image65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6.jpeg" />
	<Relationship Id="rId3" Type="http://schemas.openxmlformats.org/officeDocument/2006/relationships/image" Target="../media/image67.jpeg" />
	<Relationship Id="rId4" Type="http://schemas.openxmlformats.org/officeDocument/2006/relationships/image" Target="../media/image68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	<Relationship Id="rId3" Type="http://schemas.openxmlformats.org/officeDocument/2006/relationships/image" Target="../media/image70.jpeg" />
	<Relationship Id="rId4" Type="http://schemas.openxmlformats.org/officeDocument/2006/relationships/image" Target="../media/image71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2.jpeg" />
	<Relationship Id="rId3" Type="http://schemas.openxmlformats.org/officeDocument/2006/relationships/image" Target="../media/image73.jpeg" />
	<Relationship Id="rId4" Type="http://schemas.openxmlformats.org/officeDocument/2006/relationships/image" Target="../media/image74.jpeg" />
	<Relationship Id="rId5" Type="http://schemas.openxmlformats.org/officeDocument/2006/relationships/image" Target="../media/image75.jpeg" />
	<Relationship Id="rId6" Type="http://schemas.openxmlformats.org/officeDocument/2006/relationships/image" Target="../media/image76.jpeg" />
	<Relationship Id="rId7" Type="http://schemas.openxmlformats.org/officeDocument/2006/relationships/image" Target="../media/image77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8.jpeg" />
	<Relationship Id="rId3" Type="http://schemas.openxmlformats.org/officeDocument/2006/relationships/image" Target="../media/image79.jpeg" />
	<Relationship Id="rId4" Type="http://schemas.openxmlformats.org/officeDocument/2006/relationships/image" Target="../media/image80.jpeg" />
	<Relationship Id="rId5" Type="http://schemas.openxmlformats.org/officeDocument/2006/relationships/image" Target="../media/image81.jpeg" />
	<Relationship Id="rId6" Type="http://schemas.openxmlformats.org/officeDocument/2006/relationships/image" Target="../media/image82.jpeg" />
	<Relationship Id="rId7" Type="http://schemas.openxmlformats.org/officeDocument/2006/relationships/image" Target="../media/image83.jpeg" />
	<Relationship Id="rId8" Type="http://schemas.openxmlformats.org/officeDocument/2006/relationships/image" Target="../media/image84.jpeg" />
	<Relationship Id="rId9" Type="http://schemas.openxmlformats.org/officeDocument/2006/relationships/image" Target="../media/image85.jpeg" />
	<Relationship Id="rId10" Type="http://schemas.openxmlformats.org/officeDocument/2006/relationships/image" Target="../media/image86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7.jpeg" />
	<Relationship Id="rId3" Type="http://schemas.openxmlformats.org/officeDocument/2006/relationships/image" Target="../media/image88.jpeg" />
	<Relationship Id="rId4" Type="http://schemas.openxmlformats.org/officeDocument/2006/relationships/image" Target="../media/image89.jpeg" />
	<Relationship Id="rId5" Type="http://schemas.openxmlformats.org/officeDocument/2006/relationships/image" Target="../media/image90.jpeg" />
	<Relationship Id="rId6" Type="http://schemas.openxmlformats.org/officeDocument/2006/relationships/image" Target="../media/image91.jpeg" />
	<Relationship Id="rId7" Type="http://schemas.openxmlformats.org/officeDocument/2006/relationships/image" Target="../media/image92.jpeg" />
	<Relationship Id="rId8" Type="http://schemas.openxmlformats.org/officeDocument/2006/relationships/image" Target="../media/image93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	<Relationship Id="rId3" Type="http://schemas.openxmlformats.org/officeDocument/2006/relationships/image" Target="../media/image5.jpeg" />
	<Relationship Id="rId4" Type="http://schemas.openxmlformats.org/officeDocument/2006/relationships/image" Target="../media/image6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4.jpeg" />
	<Relationship Id="rId3" Type="http://schemas.openxmlformats.org/officeDocument/2006/relationships/image" Target="../media/image95.jpeg" />
	<Relationship Id="rId4" Type="http://schemas.openxmlformats.org/officeDocument/2006/relationships/image" Target="../media/image96.jpeg" />
	<Relationship Id="rId5" Type="http://schemas.openxmlformats.org/officeDocument/2006/relationships/image" Target="../media/image97.jpeg" />
	<Relationship Id="rId6" Type="http://schemas.openxmlformats.org/officeDocument/2006/relationships/image" Target="../media/image98.jpeg" />
	<Relationship Id="rId7" Type="http://schemas.openxmlformats.org/officeDocument/2006/relationships/image" Target="../media/image99.jpeg" />
	<Relationship Id="rId8" Type="http://schemas.openxmlformats.org/officeDocument/2006/relationships/image" Target="../media/image100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1.jpeg" />
	<Relationship Id="rId3" Type="http://schemas.openxmlformats.org/officeDocument/2006/relationships/image" Target="../media/image102.jpeg" />
	<Relationship Id="rId4" Type="http://schemas.openxmlformats.org/officeDocument/2006/relationships/image" Target="../media/image103.jpeg" />
	<Relationship Id="rId5" Type="http://schemas.openxmlformats.org/officeDocument/2006/relationships/image" Target="../media/image104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5.jpeg" />
	<Relationship Id="rId3" Type="http://schemas.openxmlformats.org/officeDocument/2006/relationships/image" Target="../media/image106.jpeg" />
	<Relationship Id="rId4" Type="http://schemas.openxmlformats.org/officeDocument/2006/relationships/image" Target="../media/image107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8.jpeg" />
	<Relationship Id="rId3" Type="http://schemas.openxmlformats.org/officeDocument/2006/relationships/image" Target="../media/image109.jpeg" />
	<Relationship Id="rId4" Type="http://schemas.openxmlformats.org/officeDocument/2006/relationships/image" Target="../media/image110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1.jpeg" />
	<Relationship Id="rId3" Type="http://schemas.openxmlformats.org/officeDocument/2006/relationships/image" Target="../media/image112.jpeg" />
	<Relationship Id="rId4" Type="http://schemas.openxmlformats.org/officeDocument/2006/relationships/image" Target="../media/image113.jpeg" />
	<Relationship Id="rId5" Type="http://schemas.openxmlformats.org/officeDocument/2006/relationships/image" Target="../media/image114.jpeg" />
	<Relationship Id="rId6" Type="http://schemas.openxmlformats.org/officeDocument/2006/relationships/image" Target="../media/image115.jpeg" />
	<Relationship Id="rId7" Type="http://schemas.openxmlformats.org/officeDocument/2006/relationships/image" Target="../media/image116.jpeg" />
	<Relationship Id="rId8" Type="http://schemas.openxmlformats.org/officeDocument/2006/relationships/image" Target="../media/image117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8.jpeg" />
	<Relationship Id="rId3" Type="http://schemas.openxmlformats.org/officeDocument/2006/relationships/image" Target="../media/image119.jpeg" />
	<Relationship Id="rId4" Type="http://schemas.openxmlformats.org/officeDocument/2006/relationships/image" Target="../media/image120.jpeg" />
	<Relationship Id="rId5" Type="http://schemas.openxmlformats.org/officeDocument/2006/relationships/image" Target="../media/image121.jpeg" />
	<Relationship Id="rId6" Type="http://schemas.openxmlformats.org/officeDocument/2006/relationships/image" Target="../media/image122.jpeg" />
	<Relationship Id="rId7" Type="http://schemas.openxmlformats.org/officeDocument/2006/relationships/image" Target="../media/image123.jpeg" />
	<Relationship Id="rId8" Type="http://schemas.openxmlformats.org/officeDocument/2006/relationships/image" Target="../media/image124.jpeg" />
	<Relationship Id="rId9" Type="http://schemas.openxmlformats.org/officeDocument/2006/relationships/image" Target="../media/image125.jpeg" />
	<Relationship Id="rId10" Type="http://schemas.openxmlformats.org/officeDocument/2006/relationships/image" Target="../media/image126.jpeg" />
	<Relationship Id="rId11" Type="http://schemas.openxmlformats.org/officeDocument/2006/relationships/image" Target="../media/image127.jpeg" />
	<Relationship Id="rId12" Type="http://schemas.openxmlformats.org/officeDocument/2006/relationships/image" Target="../media/image128.jpeg" />
	<Relationship Id="rId13" Type="http://schemas.openxmlformats.org/officeDocument/2006/relationships/image" Target="../media/image129.jpeg" />
	<Relationship Id="rId14" Type="http://schemas.openxmlformats.org/officeDocument/2006/relationships/image" Target="../media/image130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1.jpeg" />
	<Relationship Id="rId3" Type="http://schemas.openxmlformats.org/officeDocument/2006/relationships/image" Target="../media/image132.jpeg" />
	<Relationship Id="rId4" Type="http://schemas.openxmlformats.org/officeDocument/2006/relationships/image" Target="../media/image133.jpeg" />
	<Relationship Id="rId5" Type="http://schemas.openxmlformats.org/officeDocument/2006/relationships/image" Target="../media/image134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5.jpeg" />
	<Relationship Id="rId3" Type="http://schemas.openxmlformats.org/officeDocument/2006/relationships/image" Target="../media/image136.jpeg" />
	<Relationship Id="rId4" Type="http://schemas.openxmlformats.org/officeDocument/2006/relationships/image" Target="../media/image137.jpeg" />
	<Relationship Id="rId5" Type="http://schemas.openxmlformats.org/officeDocument/2006/relationships/image" Target="../media/image138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9.jpeg" />
	<Relationship Id="rId3" Type="http://schemas.openxmlformats.org/officeDocument/2006/relationships/image" Target="../media/image140.jpeg" />
	<Relationship Id="rId4" Type="http://schemas.openxmlformats.org/officeDocument/2006/relationships/image" Target="../media/image141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2.jpeg" />
	<Relationship Id="rId3" Type="http://schemas.openxmlformats.org/officeDocument/2006/relationships/image" Target="../media/image143.jpeg" />
	<Relationship Id="rId4" Type="http://schemas.openxmlformats.org/officeDocument/2006/relationships/image" Target="../media/image144.jpeg" />
	<Relationship Id="rId5" Type="http://schemas.openxmlformats.org/officeDocument/2006/relationships/image" Target="../media/image145.jpeg" />
	<Relationship Id="rId6" Type="http://schemas.openxmlformats.org/officeDocument/2006/relationships/image" Target="../media/image146.jpeg" />
	<Relationship Id="rId7" Type="http://schemas.openxmlformats.org/officeDocument/2006/relationships/image" Target="../media/image147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	<Relationship Id="rId3" Type="http://schemas.openxmlformats.org/officeDocument/2006/relationships/image" Target="../media/image8.jpeg" />
	<Relationship Id="rId4" Type="http://schemas.openxmlformats.org/officeDocument/2006/relationships/image" Target="../media/image9.jpeg" />
	<Relationship Id="rId5" Type="http://schemas.openxmlformats.org/officeDocument/2006/relationships/image" Target="../media/image10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8.jpeg" />
	<Relationship Id="rId3" Type="http://schemas.openxmlformats.org/officeDocument/2006/relationships/image" Target="../media/image149.jpeg" />
	<Relationship Id="rId4" Type="http://schemas.openxmlformats.org/officeDocument/2006/relationships/image" Target="../media/image150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1.jpeg" />
	<Relationship Id="rId3" Type="http://schemas.openxmlformats.org/officeDocument/2006/relationships/image" Target="../media/image152.jpeg" />
	<Relationship Id="rId4" Type="http://schemas.openxmlformats.org/officeDocument/2006/relationships/image" Target="../media/image153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4.jpeg" />
	<Relationship Id="rId3" Type="http://schemas.openxmlformats.org/officeDocument/2006/relationships/image" Target="../media/image155.jpeg" />
	<Relationship Id="rId4" Type="http://schemas.openxmlformats.org/officeDocument/2006/relationships/image" Target="../media/image156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7.jpeg" />
	<Relationship Id="rId3" Type="http://schemas.openxmlformats.org/officeDocument/2006/relationships/image" Target="../media/image158.jpeg" />
	<Relationship Id="rId4" Type="http://schemas.openxmlformats.org/officeDocument/2006/relationships/image" Target="../media/image159.jpeg" />
	<Relationship Id="rId5" Type="http://schemas.openxmlformats.org/officeDocument/2006/relationships/image" Target="../media/image160.jpeg" />
	<Relationship Id="rId6" Type="http://schemas.openxmlformats.org/officeDocument/2006/relationships/image" Target="../media/image161.jpeg" />
	<Relationship Id="rId7" Type="http://schemas.openxmlformats.org/officeDocument/2006/relationships/image" Target="../media/image162.jpeg" />
	<Relationship Id="rId8" Type="http://schemas.openxmlformats.org/officeDocument/2006/relationships/image" Target="../media/image163.jpeg" />
	<Relationship Id="rId9" Type="http://schemas.openxmlformats.org/officeDocument/2006/relationships/image" Target="../media/image164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5.jpeg" />
	<Relationship Id="rId3" Type="http://schemas.openxmlformats.org/officeDocument/2006/relationships/image" Target="../media/image166.jpeg" />
	<Relationship Id="rId4" Type="http://schemas.openxmlformats.org/officeDocument/2006/relationships/image" Target="../media/image167.jpeg" />
	<Relationship Id="rId5" Type="http://schemas.openxmlformats.org/officeDocument/2006/relationships/image" Target="../media/image168.jpeg" />
	<Relationship Id="rId6" Type="http://schemas.openxmlformats.org/officeDocument/2006/relationships/image" Target="../media/image169.jpeg" />
	<Relationship Id="rId7" Type="http://schemas.openxmlformats.org/officeDocument/2006/relationships/image" Target="../media/image170.jpeg" />
	<Relationship Id="rId8" Type="http://schemas.openxmlformats.org/officeDocument/2006/relationships/image" Target="../media/image171.jpeg" />
	<Relationship Id="rId9" Type="http://schemas.openxmlformats.org/officeDocument/2006/relationships/image" Target="../media/image172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3.jpeg" />
	<Relationship Id="rId3" Type="http://schemas.openxmlformats.org/officeDocument/2006/relationships/image" Target="../media/image174.jpeg" />
	<Relationship Id="rId4" Type="http://schemas.openxmlformats.org/officeDocument/2006/relationships/image" Target="../media/image175.jpeg" />
	<Relationship Id="rId5" Type="http://schemas.openxmlformats.org/officeDocument/2006/relationships/image" Target="../media/image176.jpeg" />
	<Relationship Id="rId6" Type="http://schemas.openxmlformats.org/officeDocument/2006/relationships/image" Target="../media/image177.jpeg" />
	<Relationship Id="rId7" Type="http://schemas.openxmlformats.org/officeDocument/2006/relationships/image" Target="../media/image178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9.jpeg" />
	<Relationship Id="rId3" Type="http://schemas.openxmlformats.org/officeDocument/2006/relationships/image" Target="../media/image180.jpeg" />
	<Relationship Id="rId4" Type="http://schemas.openxmlformats.org/officeDocument/2006/relationships/image" Target="../media/image181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2.jpeg" />
	<Relationship Id="rId3" Type="http://schemas.openxmlformats.org/officeDocument/2006/relationships/image" Target="../media/image183.jpeg" />
	<Relationship Id="rId4" Type="http://schemas.openxmlformats.org/officeDocument/2006/relationships/image" Target="../media/image184.jpeg" />
	<Relationship Id="rId5" Type="http://schemas.openxmlformats.org/officeDocument/2006/relationships/image" Target="../media/image185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6.jpeg" />
	<Relationship Id="rId3" Type="http://schemas.openxmlformats.org/officeDocument/2006/relationships/image" Target="../media/image187.jpeg" />
	<Relationship Id="rId4" Type="http://schemas.openxmlformats.org/officeDocument/2006/relationships/image" Target="../media/image188.jpeg" />
	<Relationship Id="rId5" Type="http://schemas.openxmlformats.org/officeDocument/2006/relationships/image" Target="../media/image189.jpeg" />
	<Relationship Id="rId6" Type="http://schemas.openxmlformats.org/officeDocument/2006/relationships/image" Target="../media/image190.jpeg" />
	<Relationship Id="rId7" Type="http://schemas.openxmlformats.org/officeDocument/2006/relationships/image" Target="../media/image191.jpeg" />
	<Relationship Id="rId8" Type="http://schemas.openxmlformats.org/officeDocument/2006/relationships/image" Target="../media/image192.jpeg" />
	<Relationship Id="rId9" Type="http://schemas.openxmlformats.org/officeDocument/2006/relationships/image" Target="../media/image193.jpeg" />
	<Relationship Id="rId10" Type="http://schemas.openxmlformats.org/officeDocument/2006/relationships/image" Target="../media/image194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5.jpeg" />
	<Relationship Id="rId3" Type="http://schemas.openxmlformats.org/officeDocument/2006/relationships/image" Target="../media/image196.jpeg" />
	<Relationship Id="rId4" Type="http://schemas.openxmlformats.org/officeDocument/2006/relationships/image" Target="../media/image197.jpeg" />
	<Relationship Id="rId5" Type="http://schemas.openxmlformats.org/officeDocument/2006/relationships/image" Target="../media/image198.jpeg" />
	<Relationship Id="rId6" Type="http://schemas.openxmlformats.org/officeDocument/2006/relationships/image" Target="../media/image199.jpeg" />
	<Relationship Id="rId7" Type="http://schemas.openxmlformats.org/officeDocument/2006/relationships/image" Target="../media/image200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	<Relationship Id="rId3" Type="http://schemas.openxmlformats.org/officeDocument/2006/relationships/image" Target="../media/image12.jpeg" />
	<Relationship Id="rId4" Type="http://schemas.openxmlformats.org/officeDocument/2006/relationships/image" Target="../media/image13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1.jpeg" />
	<Relationship Id="rId3" Type="http://schemas.openxmlformats.org/officeDocument/2006/relationships/image" Target="../media/image202.jpeg" />
	<Relationship Id="rId4" Type="http://schemas.openxmlformats.org/officeDocument/2006/relationships/image" Target="../media/image203.jpeg" />
	<Relationship Id="rId5" Type="http://schemas.openxmlformats.org/officeDocument/2006/relationships/image" Target="../media/image204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5.jpeg" />
	<Relationship Id="rId3" Type="http://schemas.openxmlformats.org/officeDocument/2006/relationships/image" Target="../media/image206.jpeg" />
	<Relationship Id="rId4" Type="http://schemas.openxmlformats.org/officeDocument/2006/relationships/image" Target="../media/image207.jpeg" />
	<Relationship Id="rId5" Type="http://schemas.openxmlformats.org/officeDocument/2006/relationships/image" Target="../media/image208.jpeg" />
	<Relationship Id="rId6" Type="http://schemas.openxmlformats.org/officeDocument/2006/relationships/image" Target="../media/image209.jpeg" />
	<Relationship Id="rId7" Type="http://schemas.openxmlformats.org/officeDocument/2006/relationships/image" Target="../media/image210.jpeg" />
	<Relationship Id="rId8" Type="http://schemas.openxmlformats.org/officeDocument/2006/relationships/image" Target="../media/image211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2.jpeg" />
	<Relationship Id="rId3" Type="http://schemas.openxmlformats.org/officeDocument/2006/relationships/image" Target="../media/image213.jpeg" />
	<Relationship Id="rId4" Type="http://schemas.openxmlformats.org/officeDocument/2006/relationships/image" Target="../media/image214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5.jpeg" />
	<Relationship Id="rId3" Type="http://schemas.openxmlformats.org/officeDocument/2006/relationships/image" Target="../media/image216.jpeg" />
	<Relationship Id="rId4" Type="http://schemas.openxmlformats.org/officeDocument/2006/relationships/image" Target="../media/image217.jpeg" />
	<Relationship Id="rId5" Type="http://schemas.openxmlformats.org/officeDocument/2006/relationships/image" Target="../media/image218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9.jpeg" />
	<Relationship Id="rId3" Type="http://schemas.openxmlformats.org/officeDocument/2006/relationships/image" Target="../media/image220.jpeg" />
	<Relationship Id="rId4" Type="http://schemas.openxmlformats.org/officeDocument/2006/relationships/image" Target="../media/image221.jpeg" />
	<Relationship Id="rId5" Type="http://schemas.openxmlformats.org/officeDocument/2006/relationships/image" Target="../media/image222.jpeg" />
	<Relationship Id="rId6" Type="http://schemas.openxmlformats.org/officeDocument/2006/relationships/image" Target="../media/image223.jpeg" />
	<Relationship Id="rId7" Type="http://schemas.openxmlformats.org/officeDocument/2006/relationships/image" Target="../media/image224.jpeg" />
	<Relationship Id="rId8" Type="http://schemas.openxmlformats.org/officeDocument/2006/relationships/image" Target="../media/image225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6.jpeg" />
	<Relationship Id="rId3" Type="http://schemas.openxmlformats.org/officeDocument/2006/relationships/image" Target="../media/image227.jpeg" />
	<Relationship Id="rId4" Type="http://schemas.openxmlformats.org/officeDocument/2006/relationships/image" Target="../media/image228.jpeg" />
	<Relationship Id="rId5" Type="http://schemas.openxmlformats.org/officeDocument/2006/relationships/image" Target="../media/image229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0.jpeg" />
	<Relationship Id="rId3" Type="http://schemas.openxmlformats.org/officeDocument/2006/relationships/image" Target="../media/image231.jpeg" />
	<Relationship Id="rId4" Type="http://schemas.openxmlformats.org/officeDocument/2006/relationships/image" Target="../media/image232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3.jpeg" />
	<Relationship Id="rId3" Type="http://schemas.openxmlformats.org/officeDocument/2006/relationships/image" Target="../media/image234.jpeg" />
	<Relationship Id="rId4" Type="http://schemas.openxmlformats.org/officeDocument/2006/relationships/image" Target="../media/image235.jpeg" />
	<Relationship Id="rId5" Type="http://schemas.openxmlformats.org/officeDocument/2006/relationships/image" Target="../media/image236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7.jpeg" />
	<Relationship Id="rId3" Type="http://schemas.openxmlformats.org/officeDocument/2006/relationships/image" Target="../media/image238.jpeg" />
	<Relationship Id="rId4" Type="http://schemas.openxmlformats.org/officeDocument/2006/relationships/image" Target="../media/image239.jpeg" />
	<Relationship Id="rId5" Type="http://schemas.openxmlformats.org/officeDocument/2006/relationships/image" Target="../media/image240.jpeg" />
	<Relationship Id="rId6" Type="http://schemas.openxmlformats.org/officeDocument/2006/relationships/image" Target="../media/image241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2.jpeg" />
	<Relationship Id="rId3" Type="http://schemas.openxmlformats.org/officeDocument/2006/relationships/image" Target="../media/image243.jpeg" />
	<Relationship Id="rId4" Type="http://schemas.openxmlformats.org/officeDocument/2006/relationships/image" Target="../media/image244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	<Relationship Id="rId3" Type="http://schemas.openxmlformats.org/officeDocument/2006/relationships/image" Target="../media/image15.jpeg" />
	<Relationship Id="rId4" Type="http://schemas.openxmlformats.org/officeDocument/2006/relationships/image" Target="../media/image16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5.jpeg" />
	<Relationship Id="rId3" Type="http://schemas.openxmlformats.org/officeDocument/2006/relationships/image" Target="../media/image246.jpeg" />
	<Relationship Id="rId4" Type="http://schemas.openxmlformats.org/officeDocument/2006/relationships/image" Target="../media/image247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8.jpeg" />
	<Relationship Id="rId3" Type="http://schemas.openxmlformats.org/officeDocument/2006/relationships/image" Target="../media/image249.jpeg" />
	<Relationship Id="rId4" Type="http://schemas.openxmlformats.org/officeDocument/2006/relationships/image" Target="../media/image250.jpeg" />
	<Relationship Id="rId5" Type="http://schemas.openxmlformats.org/officeDocument/2006/relationships/image" Target="../media/image251.jpeg" />
	<Relationship Id="rId6" Type="http://schemas.openxmlformats.org/officeDocument/2006/relationships/image" Target="../media/image252.jpeg" />
	<Relationship Id="rId7" Type="http://schemas.openxmlformats.org/officeDocument/2006/relationships/image" Target="../media/image253.jpeg" />
	<Relationship Id="rId8" Type="http://schemas.openxmlformats.org/officeDocument/2006/relationships/image" Target="../media/image254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5.jpeg" />
	<Relationship Id="rId3" Type="http://schemas.openxmlformats.org/officeDocument/2006/relationships/image" Target="../media/image256.jpeg" />
	<Relationship Id="rId4" Type="http://schemas.openxmlformats.org/officeDocument/2006/relationships/image" Target="../media/image257.jpeg" />
	<Relationship Id="rId5" Type="http://schemas.openxmlformats.org/officeDocument/2006/relationships/image" Target="../media/image258.jpeg" />
	<Relationship Id="rId6" Type="http://schemas.openxmlformats.org/officeDocument/2006/relationships/image" Target="../media/image259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0.jpeg" />
	<Relationship Id="rId3" Type="http://schemas.openxmlformats.org/officeDocument/2006/relationships/image" Target="../media/image261.jpeg" />
	<Relationship Id="rId4" Type="http://schemas.openxmlformats.org/officeDocument/2006/relationships/image" Target="../media/image262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3.jpeg" />
	<Relationship Id="rId3" Type="http://schemas.openxmlformats.org/officeDocument/2006/relationships/image" Target="../media/image264.jpeg" />
	<Relationship Id="rId4" Type="http://schemas.openxmlformats.org/officeDocument/2006/relationships/image" Target="../media/image265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6.jpeg" />
	<Relationship Id="rId3" Type="http://schemas.openxmlformats.org/officeDocument/2006/relationships/image" Target="../media/image267.jpeg" />
	<Relationship Id="rId4" Type="http://schemas.openxmlformats.org/officeDocument/2006/relationships/image" Target="../media/image268.jpeg" />
	<Relationship Id="rId5" Type="http://schemas.openxmlformats.org/officeDocument/2006/relationships/image" Target="../media/image269.jpeg" />
	<Relationship Id="rId6" Type="http://schemas.openxmlformats.org/officeDocument/2006/relationships/image" Target="../media/image270.jpeg" />
	<Relationship Id="rId7" Type="http://schemas.openxmlformats.org/officeDocument/2006/relationships/image" Target="../media/image271.jpeg" />
	<Relationship Id="rId8" Type="http://schemas.openxmlformats.org/officeDocument/2006/relationships/image" Target="../media/image272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3.jpeg" />
	<Relationship Id="rId3" Type="http://schemas.openxmlformats.org/officeDocument/2006/relationships/image" Target="../media/image274.jpeg" />
	<Relationship Id="rId4" Type="http://schemas.openxmlformats.org/officeDocument/2006/relationships/image" Target="../media/image275.jpeg" />
	<Relationship Id="rId5" Type="http://schemas.openxmlformats.org/officeDocument/2006/relationships/image" Target="../media/image276.jpeg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7.jpeg" />
	<Relationship Id="rId3" Type="http://schemas.openxmlformats.org/officeDocument/2006/relationships/image" Target="../media/image278.jpeg" />
	<Relationship Id="rId4" Type="http://schemas.openxmlformats.org/officeDocument/2006/relationships/image" Target="../media/image279.jpeg" />
</Relationships>
</file>

<file path=ppt/slides/_rels/slide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0.jpeg" />
	<Relationship Id="rId3" Type="http://schemas.openxmlformats.org/officeDocument/2006/relationships/image" Target="../media/image281.jpeg" />
	<Relationship Id="rId4" Type="http://schemas.openxmlformats.org/officeDocument/2006/relationships/image" Target="../media/image282.jpeg" />
	<Relationship Id="rId5" Type="http://schemas.openxmlformats.org/officeDocument/2006/relationships/image" Target="../media/image283.jpeg" />
	<Relationship Id="rId6" Type="http://schemas.openxmlformats.org/officeDocument/2006/relationships/image" Target="../media/image284.jpeg" />
	<Relationship Id="rId7" Type="http://schemas.openxmlformats.org/officeDocument/2006/relationships/image" Target="../media/image285.jpeg" />
	<Relationship Id="rId8" Type="http://schemas.openxmlformats.org/officeDocument/2006/relationships/image" Target="../media/image286.jpeg" />
</Relationships>
</file>

<file path=ppt/slides/_rels/slide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7.jpeg" />
	<Relationship Id="rId3" Type="http://schemas.openxmlformats.org/officeDocument/2006/relationships/image" Target="../media/image288.jpeg" />
	<Relationship Id="rId4" Type="http://schemas.openxmlformats.org/officeDocument/2006/relationships/image" Target="../media/image289.jpeg" />
	<Relationship Id="rId5" Type="http://schemas.openxmlformats.org/officeDocument/2006/relationships/image" Target="../media/image290.jpeg" />
	<Relationship Id="rId6" Type="http://schemas.openxmlformats.org/officeDocument/2006/relationships/image" Target="../media/image291.jpeg" />
	<Relationship Id="rId7" Type="http://schemas.openxmlformats.org/officeDocument/2006/relationships/image" Target="../media/image292.jpeg" />
	<Relationship Id="rId8" Type="http://schemas.openxmlformats.org/officeDocument/2006/relationships/image" Target="../media/image293.jpeg" />
	<Relationship Id="rId9" Type="http://schemas.openxmlformats.org/officeDocument/2006/relationships/image" Target="../media/image294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	<Relationship Id="rId3" Type="http://schemas.openxmlformats.org/officeDocument/2006/relationships/image" Target="../media/image18.jpeg" />
	<Relationship Id="rId4" Type="http://schemas.openxmlformats.org/officeDocument/2006/relationships/image" Target="../media/image19.jpeg" />
	<Relationship Id="rId5" Type="http://schemas.openxmlformats.org/officeDocument/2006/relationships/image" Target="../media/image20.jpeg" />
	<Relationship Id="rId6" Type="http://schemas.openxmlformats.org/officeDocument/2006/relationships/image" Target="../media/image21.jpeg" />
	<Relationship Id="rId7" Type="http://schemas.openxmlformats.org/officeDocument/2006/relationships/image" Target="../media/image22.jpeg" />
	<Relationship Id="rId8" Type="http://schemas.openxmlformats.org/officeDocument/2006/relationships/image" Target="../media/image23.jpeg" />
	<Relationship Id="rId9" Type="http://schemas.openxmlformats.org/officeDocument/2006/relationships/image" Target="../media/image24.jpeg" />
	<Relationship Id="rId10" Type="http://schemas.openxmlformats.org/officeDocument/2006/relationships/image" Target="../media/image25.jpeg" />
	<Relationship Id="rId11" Type="http://schemas.openxmlformats.org/officeDocument/2006/relationships/image" Target="../media/image26.jpeg" />
</Relationships>
</file>

<file path=ppt/slides/_rels/slide6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5.jpeg" />
	<Relationship Id="rId3" Type="http://schemas.openxmlformats.org/officeDocument/2006/relationships/image" Target="../media/image296.jpeg" />
	<Relationship Id="rId4" Type="http://schemas.openxmlformats.org/officeDocument/2006/relationships/image" Target="../media/image297.jpeg" />
	<Relationship Id="rId5" Type="http://schemas.openxmlformats.org/officeDocument/2006/relationships/image" Target="../media/image298.jpeg" />
	<Relationship Id="rId6" Type="http://schemas.openxmlformats.org/officeDocument/2006/relationships/image" Target="../media/image299.jpeg" />
	<Relationship Id="rId7" Type="http://schemas.openxmlformats.org/officeDocument/2006/relationships/image" Target="../media/image300.jpeg" />
	<Relationship Id="rId8" Type="http://schemas.openxmlformats.org/officeDocument/2006/relationships/image" Target="../media/image301.jpeg" />
	<Relationship Id="rId9" Type="http://schemas.openxmlformats.org/officeDocument/2006/relationships/image" Target="../media/image302.jpeg" />
</Relationships>
</file>

<file path=ppt/slides/_rels/slide6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3.jpeg" />
	<Relationship Id="rId3" Type="http://schemas.openxmlformats.org/officeDocument/2006/relationships/image" Target="../media/image304.jpeg" />
	<Relationship Id="rId4" Type="http://schemas.openxmlformats.org/officeDocument/2006/relationships/image" Target="../media/image305.jpeg" />
</Relationships>
</file>

<file path=ppt/slides/_rels/slide6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6.jpeg" />
	<Relationship Id="rId3" Type="http://schemas.openxmlformats.org/officeDocument/2006/relationships/image" Target="../media/image307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	<Relationship Id="rId3" Type="http://schemas.openxmlformats.org/officeDocument/2006/relationships/image" Target="../media/image28.jpeg" />
	<Relationship Id="rId4" Type="http://schemas.openxmlformats.org/officeDocument/2006/relationships/image" Target="../media/image29.jpeg" />
	<Relationship Id="rId5" Type="http://schemas.openxmlformats.org/officeDocument/2006/relationships/image" Target="../media/image30.jpeg" />
	<Relationship Id="rId6" Type="http://schemas.openxmlformats.org/officeDocument/2006/relationships/image" Target="../media/image31.jpeg" />
	<Relationship Id="rId7" Type="http://schemas.openxmlformats.org/officeDocument/2006/relationships/image" Target="../media/image32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	<Relationship Id="rId3" Type="http://schemas.openxmlformats.org/officeDocument/2006/relationships/image" Target="../media/image34.jpeg" />
	<Relationship Id="rId4" Type="http://schemas.openxmlformats.org/officeDocument/2006/relationships/image" Target="../media/image35.jpeg" />
	<Relationship Id="rId5" Type="http://schemas.openxmlformats.org/officeDocument/2006/relationships/image" Target="../media/image36.jpeg" />
	<Relationship Id="rId6" Type="http://schemas.openxmlformats.org/officeDocument/2006/relationships/image" Target="../media/image37.jpeg" />
	<Relationship Id="rId7" Type="http://schemas.openxmlformats.org/officeDocument/2006/relationships/image" Target="../media/image38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.jpeg" />
	<Relationship Id="rId3" Type="http://schemas.openxmlformats.org/officeDocument/2006/relationships/image" Target="../media/image40.jpeg" />
	<Relationship Id="rId4" Type="http://schemas.openxmlformats.org/officeDocument/2006/relationships/image" Target="../media/image41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430011"/>
            <a:ext cx="12192000" cy="1427988"/>
          </a:xfrm>
          <a:custGeom>
            <a:avLst/>
            <a:gdLst>
              <a:gd name="connsiteX0" fmla="*/ 0 w 12192000"/>
              <a:gd name="connsiteY0" fmla="*/ 0 h 1427988"/>
              <a:gd name="connsiteX1" fmla="*/ 12192000 w 12192000"/>
              <a:gd name="connsiteY1" fmla="*/ 0 h 1427988"/>
              <a:gd name="connsiteX2" fmla="*/ 12192000 w 12192000"/>
              <a:gd name="connsiteY2" fmla="*/ 1427988 h 1427988"/>
              <a:gd name="connsiteX3" fmla="*/ 0 w 12192000"/>
              <a:gd name="connsiteY3" fmla="*/ 1427988 h 1427988"/>
              <a:gd name="connsiteX4" fmla="*/ 0 w 12192000"/>
              <a:gd name="connsiteY4" fmla="*/ 0 h 1427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1427988">
                <a:moveTo>
                  <a:pt x="0" y="0"/>
                </a:moveTo>
                <a:lnTo>
                  <a:pt x="12192000" y="0"/>
                </a:lnTo>
                <a:lnTo>
                  <a:pt x="12192000" y="1427988"/>
                </a:lnTo>
                <a:lnTo>
                  <a:pt x="0" y="1427988"/>
                </a:lnTo>
                <a:lnTo>
                  <a:pt x="0" y="0"/>
                </a:lnTo>
              </a:path>
            </a:pathLst>
          </a:custGeom>
          <a:solidFill>
            <a:srgbClr val="bdbd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7600" y="1968500"/>
            <a:ext cx="7416800" cy="2425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810000" y="2159000"/>
            <a:ext cx="45593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900"/>
              </a:lnSpc>
              <a:tabLst>
							</a:tabLst>
            </a:pPr>
            <a:r>
              <a:rPr lang="en-US" altLang="zh-CN" sz="60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利用</a:t>
            </a:r>
            <a:r>
              <a:rPr lang="en-US" altLang="zh-CN" sz="6000" b="1" dirty="0" smtClean="0">
                <a:solidFill>
                  <a:srgbClr val="e7aa80"/>
                </a:solidFill>
                <a:latin typeface="微软雅黑" pitchFamily="18" charset="0"/>
                <a:cs typeface="微软雅黑" pitchFamily="18" charset="0"/>
              </a:rPr>
              <a:t>开源</a:t>
            </a:r>
            <a:r>
              <a:rPr lang="en-US" altLang="zh-CN" sz="60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社区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67000" y="3073400"/>
            <a:ext cx="68580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900"/>
              </a:lnSpc>
              <a:tabLst>
							</a:tabLst>
            </a:pPr>
            <a:r>
              <a:rPr lang="en-US" altLang="zh-CN" sz="60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打造</a:t>
            </a:r>
            <a:r>
              <a:rPr lang="en-US" altLang="zh-CN" sz="6000" b="1" dirty="0" smtClean="0">
                <a:solidFill>
                  <a:srgbClr val="e7aa80"/>
                </a:solidFill>
                <a:latin typeface="微软雅黑" pitchFamily="18" charset="0"/>
                <a:cs typeface="微软雅黑" pitchFamily="18" charset="0"/>
              </a:rPr>
              <a:t>微服务</a:t>
            </a:r>
            <a:r>
              <a:rPr lang="en-US" altLang="zh-CN" sz="60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生态体系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81600" y="5511800"/>
            <a:ext cx="1828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作者：敖小剑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95700" y="1536700"/>
            <a:ext cx="4699000" cy="4711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85900" y="3683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网络类库的选择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0100" y="2133600"/>
            <a:ext cx="3136900" cy="326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>
                <a:tab pos="228600" algn="l"/>
                <a:tab pos="304800" algn="l"/>
                <a:tab pos="1397000" algn="l"/>
                <a:tab pos="17526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如日中天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Netty</a:t>
            </a:r>
          </a:p>
          <a:p>
            <a:pPr>
              <a:lnSpc>
                <a:spcPts val="3200"/>
              </a:lnSpc>
              <a:tabLst>
                <a:tab pos="228600" algn="l"/>
                <a:tab pos="304800" algn="l"/>
                <a:tab pos="1397000" algn="l"/>
                <a:tab pos="17526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由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JBOSS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提供</a:t>
            </a:r>
          </a:p>
          <a:p>
            <a:pPr>
              <a:lnSpc>
                <a:spcPts val="2800"/>
              </a:lnSpc>
              <a:tabLst>
                <a:tab pos="228600" algn="l"/>
                <a:tab pos="304800" algn="l"/>
                <a:tab pos="1397000" algn="l"/>
                <a:tab pos="1752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最新版本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4.1,2016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年发布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500"/>
              </a:lnSpc>
              <a:tabLst>
                <a:tab pos="228600" algn="l"/>
                <a:tab pos="304800" algn="l"/>
                <a:tab pos="1397000" algn="l"/>
                <a:tab pos="1752600" algn="l"/>
              </a:tabLst>
            </a:pPr>
            <a:r>
              <a:rPr lang="en-US" altLang="zh-CN" sz="320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鲜为人知的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XNIO</a:t>
            </a:r>
          </a:p>
          <a:p>
            <a:pPr>
              <a:lnSpc>
                <a:spcPts val="2600"/>
              </a:lnSpc>
              <a:tabLst>
                <a:tab pos="228600" algn="l"/>
                <a:tab pos="304800" algn="l"/>
                <a:tab pos="1397000" algn="l"/>
                <a:tab pos="17526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来自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Redhat</a:t>
            </a:r>
          </a:p>
          <a:p>
            <a:pPr>
              <a:lnSpc>
                <a:spcPts val="2800"/>
              </a:lnSpc>
              <a:tabLst>
                <a:tab pos="228600" algn="l"/>
                <a:tab pos="304800" algn="l"/>
                <a:tab pos="1397000" algn="l"/>
                <a:tab pos="1752600" algn="l"/>
              </a:tabLst>
            </a:pP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主要服务于自家的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undertow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40700" y="2082800"/>
            <a:ext cx="3784600" cy="337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                <a:tab pos="508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36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英雄迟暮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Mina</a:t>
            </a:r>
          </a:p>
          <a:p>
            <a:pPr>
              <a:lnSpc>
                <a:spcPts val="2500"/>
              </a:lnSpc>
              <a:tabLst>
                <a:tab pos="508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来自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Apache</a:t>
            </a:r>
          </a:p>
          <a:p>
            <a:pPr>
              <a:lnSpc>
                <a:spcPts val="2700"/>
              </a:lnSpc>
              <a:tabLst>
                <a:tab pos="508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几乎不再有大版本更新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50800" algn="l"/>
                <a:tab pos="101600" algn="l"/>
              </a:tabLst>
            </a:pPr>
            <a:r>
              <a:rPr lang="en-US" altLang="zh-CN" sz="320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支持</a:t>
            </a:r>
            <a:r>
              <a:rPr lang="en-US" altLang="zh-CN" sz="320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Okhttp</a:t>
            </a:r>
          </a:p>
          <a:p>
            <a:pPr>
              <a:lnSpc>
                <a:spcPts val="3200"/>
              </a:lnSpc>
              <a:tabLst>
                <a:tab pos="508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新兴势力，发展迅猛</a:t>
            </a:r>
          </a:p>
          <a:p>
            <a:pPr>
              <a:lnSpc>
                <a:spcPts val="3000"/>
              </a:lnSpc>
              <a:tabLst>
                <a:tab pos="508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支持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，支持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HTTP2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65900" y="3327400"/>
            <a:ext cx="11303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Mina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                <a:tab pos="127000" algn="l"/>
                <a:tab pos="203200" algn="l"/>
              </a:tabLst>
            </a:pPr>
            <a:r>
              <a:rPr lang="en-US" altLang="zh-CN" sz="3204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Okhttp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270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okhttp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11700" y="3327400"/>
            <a:ext cx="838200" cy="227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016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Netty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101600" algn="l"/>
                <a:tab pos="152400" algn="l"/>
              </a:tabLst>
            </a:pPr>
            <a:r>
              <a:rPr lang="en-US" altLang="zh-CN" sz="3204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XNIO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016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xnio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1000" y="1066800"/>
            <a:ext cx="7810500" cy="383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905000" y="5003800"/>
            <a:ext cx="13589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286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老版本</a:t>
            </a:r>
          </a:p>
          <a:p>
            <a:pPr>
              <a:lnSpc>
                <a:spcPts val="2500"/>
              </a:lnSpc>
              <a:tabLst>
                <a:tab pos="2286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推荐升级</a:t>
            </a:r>
          </a:p>
          <a:p>
            <a:pPr>
              <a:lnSpc>
                <a:spcPts val="2500"/>
              </a:lnSpc>
              <a:tabLst>
                <a:tab pos="228600" algn="l"/>
                <a:tab pos="2540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新项目不要选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21100" y="5003800"/>
            <a:ext cx="16002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主流版本</a:t>
            </a:r>
          </a:p>
          <a:p>
            <a:pPr>
              <a:lnSpc>
                <a:spcPts val="3100"/>
              </a:lnSpc>
              <a:tabLst>
                <a:tab pos="1905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追求稳定的选择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37200" y="5003800"/>
            <a:ext cx="20574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905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已废弃版本</a:t>
            </a:r>
          </a:p>
          <a:p>
            <a:pPr>
              <a:lnSpc>
                <a:spcPts val="2800"/>
              </a:lnSpc>
              <a:tabLst>
                <a:tab pos="1905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切记不要选！</a:t>
            </a:r>
          </a:p>
          <a:p>
            <a:pPr>
              <a:lnSpc>
                <a:spcPts val="2500"/>
              </a:lnSpc>
              <a:tabLst>
                <a:tab pos="190500" algn="l"/>
                <a:tab pos="3429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已上贼船的赶紧下来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0" y="4965700"/>
            <a:ext cx="1257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  <a:tab pos="76200" algn="l"/>
              </a:tabLst>
            </a:pP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最新版本</a:t>
            </a:r>
          </a:p>
          <a:p>
            <a:pPr>
              <a:lnSpc>
                <a:spcPts val="29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支持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HTTP/2</a:t>
            </a:r>
          </a:p>
          <a:p>
            <a:pPr>
              <a:lnSpc>
                <a:spcPts val="2400"/>
              </a:lnSpc>
              <a:tabLst>
                <a:tab pos="254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有需要再上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4343400"/>
            <a:ext cx="723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netty3.*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4114800"/>
            <a:ext cx="914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Netty4.0.*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368300"/>
            <a:ext cx="7416800" cy="372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686300" algn="l"/>
                <a:tab pos="66294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Netty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版本的选择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4686300" algn="l"/>
                <a:tab pos="66294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Netty4.1</a:t>
            </a:r>
          </a:p>
          <a:p>
            <a:pPr>
              <a:lnSpc>
                <a:spcPts val="2400"/>
              </a:lnSpc>
              <a:tabLst>
                <a:tab pos="4686300" algn="l"/>
                <a:tab pos="66294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Netty5.*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430267" y="4014215"/>
            <a:ext cx="434339" cy="355092"/>
          </a:xfrm>
          <a:custGeom>
            <a:avLst/>
            <a:gdLst>
              <a:gd name="connsiteX0" fmla="*/ 0 w 434339"/>
              <a:gd name="connsiteY0" fmla="*/ 204216 h 355092"/>
              <a:gd name="connsiteX1" fmla="*/ 243840 w 434339"/>
              <a:gd name="connsiteY1" fmla="*/ 74676 h 355092"/>
              <a:gd name="connsiteX2" fmla="*/ 202691 w 434339"/>
              <a:gd name="connsiteY2" fmla="*/ 0 h 355092"/>
              <a:gd name="connsiteX3" fmla="*/ 434340 w 434339"/>
              <a:gd name="connsiteY3" fmla="*/ 70104 h 355092"/>
              <a:gd name="connsiteX4" fmla="*/ 364235 w 434339"/>
              <a:gd name="connsiteY4" fmla="*/ 301752 h 355092"/>
              <a:gd name="connsiteX5" fmla="*/ 323088 w 434339"/>
              <a:gd name="connsiteY5" fmla="*/ 227076 h 355092"/>
              <a:gd name="connsiteX6" fmla="*/ 80772 w 434339"/>
              <a:gd name="connsiteY6" fmla="*/ 355092 h 355092"/>
              <a:gd name="connsiteX7" fmla="*/ 0 w 434339"/>
              <a:gd name="connsiteY7" fmla="*/ 204216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34339" h="355092">
                <a:moveTo>
                  <a:pt x="0" y="204216"/>
                </a:moveTo>
                <a:lnTo>
                  <a:pt x="243840" y="74676"/>
                </a:lnTo>
                <a:lnTo>
                  <a:pt x="202691" y="0"/>
                </a:lnTo>
                <a:lnTo>
                  <a:pt x="434340" y="70104"/>
                </a:lnTo>
                <a:lnTo>
                  <a:pt x="364235" y="301752"/>
                </a:lnTo>
                <a:lnTo>
                  <a:pt x="323088" y="227076"/>
                </a:lnTo>
                <a:lnTo>
                  <a:pt x="80772" y="355092"/>
                </a:lnTo>
                <a:lnTo>
                  <a:pt x="0" y="204216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0" y="2197100"/>
            <a:ext cx="4635500" cy="375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85900" y="342900"/>
            <a:ext cx="1536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Rest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61100" y="2400300"/>
            <a:ext cx="50546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e7aa80"/>
                </a:solidFill>
                <a:latin typeface="微软雅黑" pitchFamily="18" charset="0"/>
                <a:cs typeface="微软雅黑" pitchFamily="18" charset="0"/>
              </a:rPr>
              <a:t>因为个人原因偏好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e7aa80"/>
                </a:solidFill>
                <a:latin typeface="Times New Roman" pitchFamily="18" charset="0"/>
                <a:cs typeface="Times New Roman" pitchFamily="18" charset="0"/>
              </a:rPr>
              <a:t>RPC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e7aa80"/>
                </a:solidFill>
                <a:latin typeface="微软雅黑" pitchFamily="18" charset="0"/>
                <a:cs typeface="微软雅黑" pitchFamily="18" charset="0"/>
              </a:rPr>
              <a:t>方案，对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e7aa80"/>
                </a:solidFill>
                <a:latin typeface="Times New Roman" pitchFamily="18" charset="0"/>
                <a:cs typeface="Times New Roman" pitchFamily="18" charset="0"/>
              </a:rPr>
              <a:t>REST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e7aa80"/>
                </a:solidFill>
                <a:latin typeface="微软雅黑" pitchFamily="18" charset="0"/>
                <a:cs typeface="微软雅黑" pitchFamily="18" charset="0"/>
              </a:rPr>
              <a:t>方式研究不多。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1594" b="1" dirty="0" smtClean="0">
                <a:solidFill>
                  <a:srgbClr val="e7aa80"/>
                </a:solidFill>
                <a:latin typeface="微软雅黑" pitchFamily="18" charset="0"/>
                <a:cs typeface="微软雅黑" pitchFamily="18" charset="0"/>
              </a:rPr>
              <a:t>平时比较大众化的选择是：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服务器端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MVC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客户端用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Jersey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5181600"/>
            <a:ext cx="1143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MVC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2654300"/>
            <a:ext cx="21717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15900" algn="l"/>
                <a:tab pos="330200" algn="l"/>
                <a:tab pos="1066800" algn="l"/>
              </a:tabLst>
            </a:pPr>
            <a:r>
              <a:rPr lang="en-US" altLang="zh-CN" dirty="0" smtClean="0"/>
              <a:t>		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Dropwizard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15900" algn="l"/>
                <a:tab pos="330200" algn="l"/>
                <a:tab pos="10668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Jersey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15900" algn="l"/>
                <a:tab pos="330200" algn="l"/>
                <a:tab pos="10668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Play</a:t>
            </a:r>
          </a:p>
          <a:p>
            <a:pPr>
              <a:lnSpc>
                <a:spcPts val="1900"/>
              </a:lnSpc>
              <a:tabLst>
                <a:tab pos="215900" algn="l"/>
                <a:tab pos="330200" algn="l"/>
                <a:tab pos="10668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Framework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38500" y="2730500"/>
            <a:ext cx="18034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54000" algn="l"/>
                <a:tab pos="825500" algn="l"/>
                <a:tab pos="990600" algn="l"/>
              </a:tabLst>
            </a:pPr>
            <a:r>
              <a:rPr lang="en-US" altLang="zh-CN" dirty="0" smtClean="0"/>
              <a:t>		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</a:p>
          <a:p>
            <a:pPr>
              <a:lnSpc>
                <a:spcPts val="1900"/>
              </a:lnSpc>
              <a:tabLst>
                <a:tab pos="254000" algn="l"/>
                <a:tab pos="825500" algn="l"/>
                <a:tab pos="9906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HATEOAS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54000" algn="l"/>
                <a:tab pos="825500" algn="l"/>
                <a:tab pos="9906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Spark</a:t>
            </a:r>
          </a:p>
          <a:p>
            <a:pPr>
              <a:lnSpc>
                <a:spcPts val="1900"/>
              </a:lnSpc>
              <a:tabLst>
                <a:tab pos="254000" algn="l"/>
                <a:tab pos="825500" algn="l"/>
                <a:tab pos="9906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Framework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47687" y="3315652"/>
            <a:ext cx="11028362" cy="7620"/>
          </a:xfrm>
          <a:custGeom>
            <a:avLst/>
            <a:gdLst>
              <a:gd name="connsiteX0" fmla="*/ 0 w 11028362"/>
              <a:gd name="connsiteY0" fmla="*/ 3809 h 7620"/>
              <a:gd name="connsiteX1" fmla="*/ 11028362 w 11028362"/>
              <a:gd name="connsiteY1" fmla="*/ 3809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28362" h="7620">
                <a:moveTo>
                  <a:pt x="0" y="3809"/>
                </a:moveTo>
                <a:lnTo>
                  <a:pt x="11028362" y="3809"/>
                </a:lnTo>
              </a:path>
            </a:pathLst>
          </a:custGeom>
          <a:ln w="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37412" y="1619250"/>
            <a:ext cx="363537" cy="317500"/>
          </a:xfrm>
          <a:custGeom>
            <a:avLst/>
            <a:gdLst>
              <a:gd name="connsiteX0" fmla="*/ 273913 w 363537"/>
              <a:gd name="connsiteY0" fmla="*/ 0 h 317500"/>
              <a:gd name="connsiteX1" fmla="*/ 181774 w 363537"/>
              <a:gd name="connsiteY1" fmla="*/ 55435 h 317500"/>
              <a:gd name="connsiteX2" fmla="*/ 90881 w 363537"/>
              <a:gd name="connsiteY2" fmla="*/ 0 h 317500"/>
              <a:gd name="connsiteX3" fmla="*/ 0 w 363537"/>
              <a:gd name="connsiteY3" fmla="*/ 90716 h 317500"/>
              <a:gd name="connsiteX4" fmla="*/ 45440 w 363537"/>
              <a:gd name="connsiteY4" fmla="*/ 181432 h 317500"/>
              <a:gd name="connsiteX5" fmla="*/ 181774 w 363537"/>
              <a:gd name="connsiteY5" fmla="*/ 317500 h 317500"/>
              <a:gd name="connsiteX6" fmla="*/ 318096 w 363537"/>
              <a:gd name="connsiteY6" fmla="*/ 181432 h 317500"/>
              <a:gd name="connsiteX7" fmla="*/ 363537 w 363537"/>
              <a:gd name="connsiteY7" fmla="*/ 90716 h 317500"/>
              <a:gd name="connsiteX8" fmla="*/ 273913 w 363537"/>
              <a:gd name="connsiteY8" fmla="*/ 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3537" h="317500">
                <a:moveTo>
                  <a:pt x="273913" y="0"/>
                </a:moveTo>
                <a:cubicBezTo>
                  <a:pt x="227215" y="0"/>
                  <a:pt x="181774" y="55435"/>
                  <a:pt x="181774" y="55435"/>
                </a:cubicBezTo>
                <a:cubicBezTo>
                  <a:pt x="181774" y="55435"/>
                  <a:pt x="136321" y="0"/>
                  <a:pt x="90881" y="0"/>
                </a:cubicBezTo>
                <a:cubicBezTo>
                  <a:pt x="44183" y="0"/>
                  <a:pt x="0" y="22682"/>
                  <a:pt x="0" y="90716"/>
                </a:cubicBezTo>
                <a:cubicBezTo>
                  <a:pt x="0" y="139852"/>
                  <a:pt x="45440" y="181432"/>
                  <a:pt x="45440" y="181432"/>
                </a:cubicBezTo>
                <a:cubicBezTo>
                  <a:pt x="181774" y="317500"/>
                  <a:pt x="181774" y="317500"/>
                  <a:pt x="181774" y="317500"/>
                </a:cubicBezTo>
                <a:cubicBezTo>
                  <a:pt x="318096" y="181432"/>
                  <a:pt x="318096" y="181432"/>
                  <a:pt x="318096" y="181432"/>
                </a:cubicBezTo>
                <a:cubicBezTo>
                  <a:pt x="318096" y="181432"/>
                  <a:pt x="363537" y="139852"/>
                  <a:pt x="363537" y="90716"/>
                </a:cubicBezTo>
                <a:cubicBezTo>
                  <a:pt x="363537" y="22682"/>
                  <a:pt x="319354" y="0"/>
                  <a:pt x="27391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05512" y="1599704"/>
            <a:ext cx="281476" cy="279895"/>
          </a:xfrm>
          <a:custGeom>
            <a:avLst/>
            <a:gdLst>
              <a:gd name="connsiteX0" fmla="*/ 273418 w 281476"/>
              <a:gd name="connsiteY0" fmla="*/ 27520 h 279895"/>
              <a:gd name="connsiteX1" fmla="*/ 253885 w 281476"/>
              <a:gd name="connsiteY1" fmla="*/ 8039 h 279895"/>
              <a:gd name="connsiteX2" fmla="*/ 216789 w 281476"/>
              <a:gd name="connsiteY2" fmla="*/ 8039 h 279895"/>
              <a:gd name="connsiteX3" fmla="*/ 133781 w 281476"/>
              <a:gd name="connsiteY3" fmla="*/ 90868 h 279895"/>
              <a:gd name="connsiteX4" fmla="*/ 129870 w 281476"/>
              <a:gd name="connsiteY4" fmla="*/ 107429 h 279895"/>
              <a:gd name="connsiteX5" fmla="*/ 113271 w 281476"/>
              <a:gd name="connsiteY5" fmla="*/ 110350 h 279895"/>
              <a:gd name="connsiteX6" fmla="*/ 106438 w 281476"/>
              <a:gd name="connsiteY6" fmla="*/ 118148 h 279895"/>
              <a:gd name="connsiteX7" fmla="*/ 106438 w 281476"/>
              <a:gd name="connsiteY7" fmla="*/ 155168 h 279895"/>
              <a:gd name="connsiteX8" fmla="*/ 107416 w 281476"/>
              <a:gd name="connsiteY8" fmla="*/ 157124 h 279895"/>
              <a:gd name="connsiteX9" fmla="*/ 42964 w 281476"/>
              <a:gd name="connsiteY9" fmla="*/ 221437 h 279895"/>
              <a:gd name="connsiteX10" fmla="*/ 25387 w 281476"/>
              <a:gd name="connsiteY10" fmla="*/ 228257 h 279895"/>
              <a:gd name="connsiteX11" fmla="*/ 0 w 281476"/>
              <a:gd name="connsiteY11" fmla="*/ 264299 h 279895"/>
              <a:gd name="connsiteX12" fmla="*/ 16598 w 281476"/>
              <a:gd name="connsiteY12" fmla="*/ 279895 h 279895"/>
              <a:gd name="connsiteX13" fmla="*/ 52730 w 281476"/>
              <a:gd name="connsiteY13" fmla="*/ 254558 h 279895"/>
              <a:gd name="connsiteX14" fmla="*/ 59563 w 281476"/>
              <a:gd name="connsiteY14" fmla="*/ 237998 h 279895"/>
              <a:gd name="connsiteX15" fmla="*/ 124015 w 281476"/>
              <a:gd name="connsiteY15" fmla="*/ 172707 h 279895"/>
              <a:gd name="connsiteX16" fmla="*/ 125971 w 281476"/>
              <a:gd name="connsiteY16" fmla="*/ 174663 h 279895"/>
              <a:gd name="connsiteX17" fmla="*/ 163080 w 281476"/>
              <a:gd name="connsiteY17" fmla="*/ 174663 h 279895"/>
              <a:gd name="connsiteX18" fmla="*/ 170891 w 281476"/>
              <a:gd name="connsiteY18" fmla="*/ 167843 h 279895"/>
              <a:gd name="connsiteX19" fmla="*/ 173812 w 281476"/>
              <a:gd name="connsiteY19" fmla="*/ 151269 h 279895"/>
              <a:gd name="connsiteX20" fmla="*/ 190423 w 281476"/>
              <a:gd name="connsiteY20" fmla="*/ 148348 h 279895"/>
              <a:gd name="connsiteX21" fmla="*/ 273418 w 281476"/>
              <a:gd name="connsiteY21" fmla="*/ 64554 h 279895"/>
              <a:gd name="connsiteX22" fmla="*/ 273418 w 281476"/>
              <a:gd name="connsiteY22" fmla="*/ 27520 h 279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81476" h="279895">
                <a:moveTo>
                  <a:pt x="273418" y="27520"/>
                </a:moveTo>
                <a:cubicBezTo>
                  <a:pt x="253885" y="8039"/>
                  <a:pt x="253885" y="8039"/>
                  <a:pt x="253885" y="8039"/>
                </a:cubicBezTo>
                <a:cubicBezTo>
                  <a:pt x="244131" y="-2679"/>
                  <a:pt x="226555" y="-2679"/>
                  <a:pt x="216789" y="8039"/>
                </a:cubicBezTo>
                <a:cubicBezTo>
                  <a:pt x="133781" y="90868"/>
                  <a:pt x="133781" y="90868"/>
                  <a:pt x="133781" y="90868"/>
                </a:cubicBezTo>
                <a:cubicBezTo>
                  <a:pt x="135737" y="95732"/>
                  <a:pt x="133781" y="103530"/>
                  <a:pt x="129870" y="107429"/>
                </a:cubicBezTo>
                <a:cubicBezTo>
                  <a:pt x="125971" y="111328"/>
                  <a:pt x="119138" y="113271"/>
                  <a:pt x="113271" y="110350"/>
                </a:cubicBezTo>
                <a:cubicBezTo>
                  <a:pt x="106438" y="118148"/>
                  <a:pt x="106438" y="118148"/>
                  <a:pt x="106438" y="118148"/>
                </a:cubicBezTo>
                <a:cubicBezTo>
                  <a:pt x="95694" y="127889"/>
                  <a:pt x="95694" y="145427"/>
                  <a:pt x="106438" y="155168"/>
                </a:cubicBezTo>
                <a:cubicBezTo>
                  <a:pt x="107416" y="157124"/>
                  <a:pt x="107416" y="157124"/>
                  <a:pt x="107416" y="157124"/>
                </a:cubicBezTo>
                <a:cubicBezTo>
                  <a:pt x="42964" y="221437"/>
                  <a:pt x="42964" y="221437"/>
                  <a:pt x="42964" y="221437"/>
                </a:cubicBezTo>
                <a:cubicBezTo>
                  <a:pt x="25387" y="228257"/>
                  <a:pt x="25387" y="228257"/>
                  <a:pt x="25387" y="228257"/>
                </a:cubicBezTo>
                <a:cubicBezTo>
                  <a:pt x="0" y="264299"/>
                  <a:pt x="0" y="264299"/>
                  <a:pt x="0" y="264299"/>
                </a:cubicBezTo>
                <a:cubicBezTo>
                  <a:pt x="16598" y="279895"/>
                  <a:pt x="16598" y="279895"/>
                  <a:pt x="16598" y="279895"/>
                </a:cubicBezTo>
                <a:cubicBezTo>
                  <a:pt x="52730" y="254558"/>
                  <a:pt x="52730" y="254558"/>
                  <a:pt x="52730" y="254558"/>
                </a:cubicBezTo>
                <a:cubicBezTo>
                  <a:pt x="59563" y="237998"/>
                  <a:pt x="59563" y="237998"/>
                  <a:pt x="59563" y="237998"/>
                </a:cubicBezTo>
                <a:cubicBezTo>
                  <a:pt x="124015" y="172707"/>
                  <a:pt x="124015" y="172707"/>
                  <a:pt x="124015" y="172707"/>
                </a:cubicBezTo>
                <a:cubicBezTo>
                  <a:pt x="125971" y="174663"/>
                  <a:pt x="125971" y="174663"/>
                  <a:pt x="125971" y="174663"/>
                </a:cubicBezTo>
                <a:cubicBezTo>
                  <a:pt x="135737" y="185381"/>
                  <a:pt x="153314" y="185381"/>
                  <a:pt x="163080" y="174663"/>
                </a:cubicBezTo>
                <a:cubicBezTo>
                  <a:pt x="170891" y="167843"/>
                  <a:pt x="170891" y="167843"/>
                  <a:pt x="170891" y="167843"/>
                </a:cubicBezTo>
                <a:cubicBezTo>
                  <a:pt x="167957" y="162966"/>
                  <a:pt x="169913" y="155168"/>
                  <a:pt x="173812" y="151269"/>
                </a:cubicBezTo>
                <a:cubicBezTo>
                  <a:pt x="177723" y="147383"/>
                  <a:pt x="185534" y="145427"/>
                  <a:pt x="190423" y="148348"/>
                </a:cubicBezTo>
                <a:cubicBezTo>
                  <a:pt x="273418" y="64554"/>
                  <a:pt x="273418" y="64554"/>
                  <a:pt x="273418" y="64554"/>
                </a:cubicBezTo>
                <a:cubicBezTo>
                  <a:pt x="284162" y="54813"/>
                  <a:pt x="284162" y="38239"/>
                  <a:pt x="273418" y="2752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3900" y="1397000"/>
            <a:ext cx="698500" cy="71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03900" y="1397000"/>
            <a:ext cx="698500" cy="71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73900" y="1397000"/>
            <a:ext cx="698500" cy="71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78000" y="3797300"/>
            <a:ext cx="2616200" cy="1079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27600" y="3835400"/>
            <a:ext cx="2463800" cy="105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216900" y="3848100"/>
            <a:ext cx="26035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892300" y="368300"/>
            <a:ext cx="8496300" cy="245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RPC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方案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01600" algn="l"/>
              </a:tabLst>
            </a:pP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业界的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RPC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方案众多，这里只详细介绍三种，分别代表老中新三代RPC框架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69300" y="4965700"/>
            <a:ext cx="2286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gRPC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65700" y="5041900"/>
            <a:ext cx="2286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Apache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Thrift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5041900"/>
            <a:ext cx="2755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Caucho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Hessian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994304" y="1380363"/>
            <a:ext cx="7620" cy="4213225"/>
          </a:xfrm>
          <a:custGeom>
            <a:avLst/>
            <a:gdLst>
              <a:gd name="connsiteX0" fmla="*/ 3810 w 7620"/>
              <a:gd name="connsiteY0" fmla="*/ 0 h 4213225"/>
              <a:gd name="connsiteX1" fmla="*/ 3810 w 7620"/>
              <a:gd name="connsiteY1" fmla="*/ 4213225 h 4213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" h="4213225">
                <a:moveTo>
                  <a:pt x="3810" y="0"/>
                </a:moveTo>
                <a:lnTo>
                  <a:pt x="3810" y="4213225"/>
                </a:lnTo>
              </a:path>
            </a:pathLst>
          </a:custGeom>
          <a:ln w="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9692" y="1896300"/>
            <a:ext cx="255422" cy="255587"/>
          </a:xfrm>
          <a:custGeom>
            <a:avLst/>
            <a:gdLst>
              <a:gd name="connsiteX0" fmla="*/ 0 w 255422"/>
              <a:gd name="connsiteY0" fmla="*/ 127571 h 255587"/>
              <a:gd name="connsiteX1" fmla="*/ 127634 w 255422"/>
              <a:gd name="connsiteY1" fmla="*/ 0 h 255587"/>
              <a:gd name="connsiteX2" fmla="*/ 255422 w 255422"/>
              <a:gd name="connsiteY2" fmla="*/ 127800 h 255587"/>
              <a:gd name="connsiteX3" fmla="*/ 127634 w 255422"/>
              <a:gd name="connsiteY3" fmla="*/ 255587 h 255587"/>
              <a:gd name="connsiteX4" fmla="*/ 0 w 255422"/>
              <a:gd name="connsiteY4" fmla="*/ 127571 h 255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422" h="255587">
                <a:moveTo>
                  <a:pt x="0" y="127571"/>
                </a:moveTo>
                <a:cubicBezTo>
                  <a:pt x="-165" y="57213"/>
                  <a:pt x="57048" y="0"/>
                  <a:pt x="127634" y="0"/>
                </a:cubicBezTo>
                <a:cubicBezTo>
                  <a:pt x="198208" y="0"/>
                  <a:pt x="255422" y="57213"/>
                  <a:pt x="255422" y="127800"/>
                </a:cubicBezTo>
                <a:cubicBezTo>
                  <a:pt x="255422" y="198373"/>
                  <a:pt x="198208" y="255587"/>
                  <a:pt x="127634" y="255587"/>
                </a:cubicBezTo>
                <a:cubicBezTo>
                  <a:pt x="57048" y="255587"/>
                  <a:pt x="-165" y="198373"/>
                  <a:pt x="0" y="1275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9692" y="3490150"/>
            <a:ext cx="255422" cy="254000"/>
          </a:xfrm>
          <a:custGeom>
            <a:avLst/>
            <a:gdLst>
              <a:gd name="connsiteX0" fmla="*/ 0 w 255422"/>
              <a:gd name="connsiteY0" fmla="*/ 126301 h 254000"/>
              <a:gd name="connsiteX1" fmla="*/ 127634 w 255422"/>
              <a:gd name="connsiteY1" fmla="*/ 0 h 254000"/>
              <a:gd name="connsiteX2" fmla="*/ 255422 w 255422"/>
              <a:gd name="connsiteY2" fmla="*/ 127000 h 254000"/>
              <a:gd name="connsiteX3" fmla="*/ 127634 w 255422"/>
              <a:gd name="connsiteY3" fmla="*/ 254000 h 254000"/>
              <a:gd name="connsiteX4" fmla="*/ 0 w 255422"/>
              <a:gd name="connsiteY4" fmla="*/ 126301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422" h="254000">
                <a:moveTo>
                  <a:pt x="0" y="126301"/>
                </a:moveTo>
                <a:cubicBezTo>
                  <a:pt x="-165" y="56857"/>
                  <a:pt x="57048" y="0"/>
                  <a:pt x="127634" y="0"/>
                </a:cubicBezTo>
                <a:cubicBezTo>
                  <a:pt x="198208" y="0"/>
                  <a:pt x="255422" y="56857"/>
                  <a:pt x="255422" y="127000"/>
                </a:cubicBezTo>
                <a:cubicBezTo>
                  <a:pt x="255422" y="197142"/>
                  <a:pt x="198208" y="254000"/>
                  <a:pt x="127634" y="254000"/>
                </a:cubicBezTo>
                <a:cubicBezTo>
                  <a:pt x="57048" y="254000"/>
                  <a:pt x="-165" y="197142"/>
                  <a:pt x="0" y="12630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3595" y="5082413"/>
            <a:ext cx="255168" cy="255587"/>
          </a:xfrm>
          <a:custGeom>
            <a:avLst/>
            <a:gdLst>
              <a:gd name="connsiteX0" fmla="*/ 0 w 255168"/>
              <a:gd name="connsiteY0" fmla="*/ 128142 h 255587"/>
              <a:gd name="connsiteX1" fmla="*/ 127380 w 255168"/>
              <a:gd name="connsiteY1" fmla="*/ 0 h 255587"/>
              <a:gd name="connsiteX2" fmla="*/ 255168 w 255168"/>
              <a:gd name="connsiteY2" fmla="*/ 127799 h 255587"/>
              <a:gd name="connsiteX3" fmla="*/ 127380 w 255168"/>
              <a:gd name="connsiteY3" fmla="*/ 255587 h 255587"/>
              <a:gd name="connsiteX4" fmla="*/ 0 w 255168"/>
              <a:gd name="connsiteY4" fmla="*/ 128142 h 255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168" h="255587">
                <a:moveTo>
                  <a:pt x="0" y="128142"/>
                </a:moveTo>
                <a:cubicBezTo>
                  <a:pt x="-418" y="57213"/>
                  <a:pt x="56794" y="0"/>
                  <a:pt x="127380" y="0"/>
                </a:cubicBezTo>
                <a:cubicBezTo>
                  <a:pt x="197954" y="0"/>
                  <a:pt x="255168" y="57213"/>
                  <a:pt x="255168" y="127799"/>
                </a:cubicBezTo>
                <a:cubicBezTo>
                  <a:pt x="255168" y="198373"/>
                  <a:pt x="197954" y="255587"/>
                  <a:pt x="127380" y="255587"/>
                </a:cubicBezTo>
                <a:cubicBezTo>
                  <a:pt x="56794" y="255587"/>
                  <a:pt x="-418" y="198373"/>
                  <a:pt x="0" y="1281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76500"/>
            <a:ext cx="2298700" cy="965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71500" y="3416300"/>
            <a:ext cx="19050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>
							</a:tabLst>
            </a:pPr>
            <a:r>
              <a:rPr lang="en-US" altLang="zh-CN" sz="4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Hessian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0" y="1727200"/>
            <a:ext cx="6845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基于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HTTP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协议传输的二进制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web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service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方案，由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caucho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公司提供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出现的时间比较早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56000" y="2819400"/>
            <a:ext cx="76835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缺点：</a:t>
            </a:r>
          </a:p>
          <a:p>
            <a:pPr>
              <a:lnSpc>
                <a:spcPts val="2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效率和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thrift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/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gRPC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等相比较差，甚至不如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REST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风格的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Jackson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基本停止发展，最后一个大版本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4.0.*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发布于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2009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年，之后只有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bugfix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版本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以今天的眼光看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hessian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的特性，比较陈旧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81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由于历史原因，还是有不少框架在使用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hessian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，比如：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dubbo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默认采用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hessian2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序列化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微博新开源的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Motan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框架用的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hessian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4.0.38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994304" y="1380363"/>
            <a:ext cx="7620" cy="4213225"/>
          </a:xfrm>
          <a:custGeom>
            <a:avLst/>
            <a:gdLst>
              <a:gd name="connsiteX0" fmla="*/ 3810 w 7620"/>
              <a:gd name="connsiteY0" fmla="*/ 0 h 4213225"/>
              <a:gd name="connsiteX1" fmla="*/ 3810 w 7620"/>
              <a:gd name="connsiteY1" fmla="*/ 4213225 h 4213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" h="4213225">
                <a:moveTo>
                  <a:pt x="3810" y="0"/>
                </a:moveTo>
                <a:lnTo>
                  <a:pt x="3810" y="4213225"/>
                </a:lnTo>
              </a:path>
            </a:pathLst>
          </a:custGeom>
          <a:ln w="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9692" y="1896300"/>
            <a:ext cx="255422" cy="255587"/>
          </a:xfrm>
          <a:custGeom>
            <a:avLst/>
            <a:gdLst>
              <a:gd name="connsiteX0" fmla="*/ 0 w 255422"/>
              <a:gd name="connsiteY0" fmla="*/ 127571 h 255587"/>
              <a:gd name="connsiteX1" fmla="*/ 127634 w 255422"/>
              <a:gd name="connsiteY1" fmla="*/ 0 h 255587"/>
              <a:gd name="connsiteX2" fmla="*/ 255422 w 255422"/>
              <a:gd name="connsiteY2" fmla="*/ 127800 h 255587"/>
              <a:gd name="connsiteX3" fmla="*/ 127634 w 255422"/>
              <a:gd name="connsiteY3" fmla="*/ 255587 h 255587"/>
              <a:gd name="connsiteX4" fmla="*/ 0 w 255422"/>
              <a:gd name="connsiteY4" fmla="*/ 127571 h 255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422" h="255587">
                <a:moveTo>
                  <a:pt x="0" y="127571"/>
                </a:moveTo>
                <a:cubicBezTo>
                  <a:pt x="-165" y="57213"/>
                  <a:pt x="57048" y="0"/>
                  <a:pt x="127634" y="0"/>
                </a:cubicBezTo>
                <a:cubicBezTo>
                  <a:pt x="198208" y="0"/>
                  <a:pt x="255422" y="57213"/>
                  <a:pt x="255422" y="127800"/>
                </a:cubicBezTo>
                <a:cubicBezTo>
                  <a:pt x="255422" y="198373"/>
                  <a:pt x="198208" y="255587"/>
                  <a:pt x="127634" y="255587"/>
                </a:cubicBezTo>
                <a:cubicBezTo>
                  <a:pt x="57048" y="255587"/>
                  <a:pt x="-165" y="198373"/>
                  <a:pt x="0" y="1275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9692" y="3490150"/>
            <a:ext cx="255422" cy="254000"/>
          </a:xfrm>
          <a:custGeom>
            <a:avLst/>
            <a:gdLst>
              <a:gd name="connsiteX0" fmla="*/ 0 w 255422"/>
              <a:gd name="connsiteY0" fmla="*/ 126301 h 254000"/>
              <a:gd name="connsiteX1" fmla="*/ 127634 w 255422"/>
              <a:gd name="connsiteY1" fmla="*/ 0 h 254000"/>
              <a:gd name="connsiteX2" fmla="*/ 255422 w 255422"/>
              <a:gd name="connsiteY2" fmla="*/ 127000 h 254000"/>
              <a:gd name="connsiteX3" fmla="*/ 127634 w 255422"/>
              <a:gd name="connsiteY3" fmla="*/ 254000 h 254000"/>
              <a:gd name="connsiteX4" fmla="*/ 0 w 255422"/>
              <a:gd name="connsiteY4" fmla="*/ 126301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422" h="254000">
                <a:moveTo>
                  <a:pt x="0" y="126301"/>
                </a:moveTo>
                <a:cubicBezTo>
                  <a:pt x="-165" y="56857"/>
                  <a:pt x="57048" y="0"/>
                  <a:pt x="127634" y="0"/>
                </a:cubicBezTo>
                <a:cubicBezTo>
                  <a:pt x="198208" y="0"/>
                  <a:pt x="255422" y="56857"/>
                  <a:pt x="255422" y="127000"/>
                </a:cubicBezTo>
                <a:cubicBezTo>
                  <a:pt x="255422" y="197142"/>
                  <a:pt x="198208" y="254000"/>
                  <a:pt x="127634" y="254000"/>
                </a:cubicBezTo>
                <a:cubicBezTo>
                  <a:pt x="57048" y="254000"/>
                  <a:pt x="-165" y="197142"/>
                  <a:pt x="0" y="12630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3595" y="5082413"/>
            <a:ext cx="255168" cy="255587"/>
          </a:xfrm>
          <a:custGeom>
            <a:avLst/>
            <a:gdLst>
              <a:gd name="connsiteX0" fmla="*/ 0 w 255168"/>
              <a:gd name="connsiteY0" fmla="*/ 128142 h 255587"/>
              <a:gd name="connsiteX1" fmla="*/ 127380 w 255168"/>
              <a:gd name="connsiteY1" fmla="*/ 0 h 255587"/>
              <a:gd name="connsiteX2" fmla="*/ 255168 w 255168"/>
              <a:gd name="connsiteY2" fmla="*/ 127799 h 255587"/>
              <a:gd name="connsiteX3" fmla="*/ 127380 w 255168"/>
              <a:gd name="connsiteY3" fmla="*/ 255587 h 255587"/>
              <a:gd name="connsiteX4" fmla="*/ 0 w 255168"/>
              <a:gd name="connsiteY4" fmla="*/ 128142 h 255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168" h="255587">
                <a:moveTo>
                  <a:pt x="0" y="128142"/>
                </a:moveTo>
                <a:cubicBezTo>
                  <a:pt x="-418" y="57213"/>
                  <a:pt x="56794" y="0"/>
                  <a:pt x="127380" y="0"/>
                </a:cubicBezTo>
                <a:cubicBezTo>
                  <a:pt x="197954" y="0"/>
                  <a:pt x="255168" y="57213"/>
                  <a:pt x="255168" y="127799"/>
                </a:cubicBezTo>
                <a:cubicBezTo>
                  <a:pt x="255168" y="198373"/>
                  <a:pt x="197954" y="255587"/>
                  <a:pt x="127380" y="255587"/>
                </a:cubicBezTo>
                <a:cubicBezTo>
                  <a:pt x="56794" y="255587"/>
                  <a:pt x="-418" y="198373"/>
                  <a:pt x="0" y="1281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76500"/>
            <a:ext cx="2273300" cy="965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50900" y="3416300"/>
            <a:ext cx="13589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00"/>
              </a:lnSpc>
              <a:tabLst>
							</a:tabLst>
            </a:pPr>
            <a:r>
              <a:rPr lang="en-US" altLang="zh-CN" sz="4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Thrift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1727200"/>
            <a:ext cx="45212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Thrift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源于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Facebook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，在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2007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年捐献给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Apache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目前最新版本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0.9.3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发布于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2015-10-06)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40100" y="3276600"/>
            <a:ext cx="8521700" cy="245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889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业界最经典的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RPC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框架之一</a:t>
            </a:r>
          </a:p>
          <a:p>
            <a:pPr>
              <a:lnSpc>
                <a:spcPts val="2100"/>
              </a:lnSpc>
              <a:tabLst>
                <a:tab pos="889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效率极高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使用广泛，成熟稳定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88900" algn="l"/>
                <a:tab pos="3429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缺点：</a:t>
            </a:r>
          </a:p>
          <a:p>
            <a:pPr>
              <a:lnSpc>
                <a:spcPts val="2200"/>
              </a:lnSpc>
              <a:tabLst>
                <a:tab pos="88900" algn="l"/>
                <a:tab pos="3429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项目似乎不再继续演进，看不到未来的路线图</a:t>
            </a:r>
          </a:p>
          <a:p>
            <a:pPr>
              <a:lnSpc>
                <a:spcPts val="2100"/>
              </a:lnSpc>
              <a:tabLst>
                <a:tab pos="88900" algn="l"/>
                <a:tab pos="3429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gRPC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相比，缺乏对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HTTP/2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的支持，缺乏对移动设备的支持</a:t>
            </a:r>
          </a:p>
          <a:p>
            <a:pPr>
              <a:lnSpc>
                <a:spcPts val="2100"/>
              </a:lnSpc>
              <a:tabLst>
                <a:tab pos="88900" algn="l"/>
                <a:tab pos="3429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底层通讯机制不够理想：唯品会的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OSP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框架干脆就放弃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Thrift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底层通讯实现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直接基</a:t>
            </a:r>
          </a:p>
          <a:p>
            <a:pPr>
              <a:lnSpc>
                <a:spcPts val="2100"/>
              </a:lnSpc>
              <a:tabLst>
                <a:tab pos="889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netty4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重写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994304" y="1380363"/>
            <a:ext cx="7620" cy="4213225"/>
          </a:xfrm>
          <a:custGeom>
            <a:avLst/>
            <a:gdLst>
              <a:gd name="connsiteX0" fmla="*/ 3810 w 7620"/>
              <a:gd name="connsiteY0" fmla="*/ 0 h 4213225"/>
              <a:gd name="connsiteX1" fmla="*/ 3810 w 7620"/>
              <a:gd name="connsiteY1" fmla="*/ 4213225 h 4213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" h="4213225">
                <a:moveTo>
                  <a:pt x="3810" y="0"/>
                </a:moveTo>
                <a:lnTo>
                  <a:pt x="3810" y="4213225"/>
                </a:lnTo>
              </a:path>
            </a:pathLst>
          </a:custGeom>
          <a:ln w="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9692" y="1896300"/>
            <a:ext cx="255422" cy="255587"/>
          </a:xfrm>
          <a:custGeom>
            <a:avLst/>
            <a:gdLst>
              <a:gd name="connsiteX0" fmla="*/ 0 w 255422"/>
              <a:gd name="connsiteY0" fmla="*/ 127571 h 255587"/>
              <a:gd name="connsiteX1" fmla="*/ 127634 w 255422"/>
              <a:gd name="connsiteY1" fmla="*/ 0 h 255587"/>
              <a:gd name="connsiteX2" fmla="*/ 255422 w 255422"/>
              <a:gd name="connsiteY2" fmla="*/ 127800 h 255587"/>
              <a:gd name="connsiteX3" fmla="*/ 127634 w 255422"/>
              <a:gd name="connsiteY3" fmla="*/ 255587 h 255587"/>
              <a:gd name="connsiteX4" fmla="*/ 0 w 255422"/>
              <a:gd name="connsiteY4" fmla="*/ 127571 h 255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422" h="255587">
                <a:moveTo>
                  <a:pt x="0" y="127571"/>
                </a:moveTo>
                <a:cubicBezTo>
                  <a:pt x="-165" y="57213"/>
                  <a:pt x="57048" y="0"/>
                  <a:pt x="127634" y="0"/>
                </a:cubicBezTo>
                <a:cubicBezTo>
                  <a:pt x="198208" y="0"/>
                  <a:pt x="255422" y="57213"/>
                  <a:pt x="255422" y="127800"/>
                </a:cubicBezTo>
                <a:cubicBezTo>
                  <a:pt x="255422" y="198373"/>
                  <a:pt x="198208" y="255587"/>
                  <a:pt x="127634" y="255587"/>
                </a:cubicBezTo>
                <a:cubicBezTo>
                  <a:pt x="57048" y="255587"/>
                  <a:pt x="-165" y="198373"/>
                  <a:pt x="0" y="12757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9692" y="3490150"/>
            <a:ext cx="255422" cy="254000"/>
          </a:xfrm>
          <a:custGeom>
            <a:avLst/>
            <a:gdLst>
              <a:gd name="connsiteX0" fmla="*/ 0 w 255422"/>
              <a:gd name="connsiteY0" fmla="*/ 126301 h 254000"/>
              <a:gd name="connsiteX1" fmla="*/ 127634 w 255422"/>
              <a:gd name="connsiteY1" fmla="*/ 0 h 254000"/>
              <a:gd name="connsiteX2" fmla="*/ 255422 w 255422"/>
              <a:gd name="connsiteY2" fmla="*/ 127000 h 254000"/>
              <a:gd name="connsiteX3" fmla="*/ 127634 w 255422"/>
              <a:gd name="connsiteY3" fmla="*/ 254000 h 254000"/>
              <a:gd name="connsiteX4" fmla="*/ 0 w 255422"/>
              <a:gd name="connsiteY4" fmla="*/ 126301 h 25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422" h="254000">
                <a:moveTo>
                  <a:pt x="0" y="126301"/>
                </a:moveTo>
                <a:cubicBezTo>
                  <a:pt x="-165" y="56857"/>
                  <a:pt x="57048" y="0"/>
                  <a:pt x="127634" y="0"/>
                </a:cubicBezTo>
                <a:cubicBezTo>
                  <a:pt x="198208" y="0"/>
                  <a:pt x="255422" y="56857"/>
                  <a:pt x="255422" y="127000"/>
                </a:cubicBezTo>
                <a:cubicBezTo>
                  <a:pt x="255422" y="197142"/>
                  <a:pt x="198208" y="254000"/>
                  <a:pt x="127634" y="254000"/>
                </a:cubicBezTo>
                <a:cubicBezTo>
                  <a:pt x="57048" y="254000"/>
                  <a:pt x="-165" y="197142"/>
                  <a:pt x="0" y="12630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3595" y="5082413"/>
            <a:ext cx="255168" cy="255587"/>
          </a:xfrm>
          <a:custGeom>
            <a:avLst/>
            <a:gdLst>
              <a:gd name="connsiteX0" fmla="*/ 0 w 255168"/>
              <a:gd name="connsiteY0" fmla="*/ 128142 h 255587"/>
              <a:gd name="connsiteX1" fmla="*/ 127380 w 255168"/>
              <a:gd name="connsiteY1" fmla="*/ 0 h 255587"/>
              <a:gd name="connsiteX2" fmla="*/ 255168 w 255168"/>
              <a:gd name="connsiteY2" fmla="*/ 127799 h 255587"/>
              <a:gd name="connsiteX3" fmla="*/ 127380 w 255168"/>
              <a:gd name="connsiteY3" fmla="*/ 255587 h 255587"/>
              <a:gd name="connsiteX4" fmla="*/ 0 w 255168"/>
              <a:gd name="connsiteY4" fmla="*/ 128142 h 255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168" h="255587">
                <a:moveTo>
                  <a:pt x="0" y="128142"/>
                </a:moveTo>
                <a:cubicBezTo>
                  <a:pt x="-418" y="57213"/>
                  <a:pt x="56794" y="0"/>
                  <a:pt x="127380" y="0"/>
                </a:cubicBezTo>
                <a:cubicBezTo>
                  <a:pt x="197954" y="0"/>
                  <a:pt x="255168" y="57213"/>
                  <a:pt x="255168" y="127799"/>
                </a:cubicBezTo>
                <a:cubicBezTo>
                  <a:pt x="255168" y="198373"/>
                  <a:pt x="197954" y="255587"/>
                  <a:pt x="127380" y="255587"/>
                </a:cubicBezTo>
                <a:cubicBezTo>
                  <a:pt x="56794" y="255587"/>
                  <a:pt x="-418" y="198373"/>
                  <a:pt x="0" y="12814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200" y="3175000"/>
            <a:ext cx="22987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416300" y="1041400"/>
            <a:ext cx="762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95700" y="1041400"/>
            <a:ext cx="72009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gRPC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google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最新发布的开源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RPC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声称是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"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一个高性能，开源，将移动和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HTTP/2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放在首位的通用的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RPC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.“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支持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android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iOS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技术栈非常的新：基于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HTTP/2,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netty4.1,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protocol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buffer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3.0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堪称新一代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RPC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框架的典范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3314700"/>
            <a:ext cx="51943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项目开始于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2015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年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月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1.0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正式版本正式发布于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2016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年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缺点：</a:t>
            </a:r>
          </a:p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太新，缺乏实战分享，缺乏文档，社区还不广泛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遇到问题时，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google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也不容易找到资料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Wingdings" pitchFamily="18" charset="0"/>
                <a:cs typeface="Wingdings" pitchFamily="18" charset="0"/>
              </a:rPr>
              <a:t>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291473" y="1890077"/>
            <a:ext cx="549275" cy="1098550"/>
          </a:xfrm>
          <a:custGeom>
            <a:avLst/>
            <a:gdLst>
              <a:gd name="connsiteX0" fmla="*/ 0 w 549275"/>
              <a:gd name="connsiteY0" fmla="*/ 309981 h 1098550"/>
              <a:gd name="connsiteX1" fmla="*/ 239293 w 549275"/>
              <a:gd name="connsiteY1" fmla="*/ 549275 h 1098550"/>
              <a:gd name="connsiteX2" fmla="*/ 50 w 549275"/>
              <a:gd name="connsiteY2" fmla="*/ 788555 h 1098550"/>
              <a:gd name="connsiteX3" fmla="*/ 0 w 549275"/>
              <a:gd name="connsiteY3" fmla="*/ 1098550 h 1098550"/>
              <a:gd name="connsiteX4" fmla="*/ 549275 w 549275"/>
              <a:gd name="connsiteY4" fmla="*/ 549275 h 1098550"/>
              <a:gd name="connsiteX5" fmla="*/ 0 w 549275"/>
              <a:gd name="connsiteY5" fmla="*/ 0 h 1098550"/>
              <a:gd name="connsiteX6" fmla="*/ 0 w 549275"/>
              <a:gd name="connsiteY6" fmla="*/ 309981 h 1098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9275" h="1098550">
                <a:moveTo>
                  <a:pt x="0" y="309981"/>
                </a:moveTo>
                <a:cubicBezTo>
                  <a:pt x="132181" y="309981"/>
                  <a:pt x="239293" y="417093"/>
                  <a:pt x="239293" y="549275"/>
                </a:cubicBezTo>
                <a:cubicBezTo>
                  <a:pt x="239344" y="681405"/>
                  <a:pt x="132181" y="788504"/>
                  <a:pt x="50" y="788555"/>
                </a:cubicBezTo>
                <a:lnTo>
                  <a:pt x="0" y="1098550"/>
                </a:lnTo>
                <a:cubicBezTo>
                  <a:pt x="303364" y="1098550"/>
                  <a:pt x="549275" y="852589"/>
                  <a:pt x="549275" y="549275"/>
                </a:cubicBezTo>
                <a:cubicBezTo>
                  <a:pt x="549275" y="245897"/>
                  <a:pt x="303364" y="0"/>
                  <a:pt x="0" y="0"/>
                </a:cubicBezTo>
                <a:lnTo>
                  <a:pt x="0" y="30998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26335" y="2069464"/>
            <a:ext cx="731850" cy="731837"/>
          </a:xfrm>
          <a:custGeom>
            <a:avLst/>
            <a:gdLst>
              <a:gd name="connsiteX0" fmla="*/ 0 w 731850"/>
              <a:gd name="connsiteY0" fmla="*/ 365886 h 731837"/>
              <a:gd name="connsiteX1" fmla="*/ 365925 w 731850"/>
              <a:gd name="connsiteY1" fmla="*/ 0 h 731837"/>
              <a:gd name="connsiteX2" fmla="*/ 731850 w 731850"/>
              <a:gd name="connsiteY2" fmla="*/ 365912 h 731837"/>
              <a:gd name="connsiteX3" fmla="*/ 365925 w 731850"/>
              <a:gd name="connsiteY3" fmla="*/ 731837 h 731837"/>
              <a:gd name="connsiteX4" fmla="*/ 0 w 731850"/>
              <a:gd name="connsiteY4" fmla="*/ 365886 h 731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850" h="731837">
                <a:moveTo>
                  <a:pt x="0" y="365886"/>
                </a:moveTo>
                <a:cubicBezTo>
                  <a:pt x="12" y="163817"/>
                  <a:pt x="163842" y="0"/>
                  <a:pt x="365925" y="0"/>
                </a:cubicBezTo>
                <a:cubicBezTo>
                  <a:pt x="568020" y="0"/>
                  <a:pt x="731850" y="163817"/>
                  <a:pt x="731850" y="365912"/>
                </a:cubicBezTo>
                <a:cubicBezTo>
                  <a:pt x="731850" y="568007"/>
                  <a:pt x="568020" y="731837"/>
                  <a:pt x="365925" y="731837"/>
                </a:cubicBezTo>
                <a:cubicBezTo>
                  <a:pt x="163842" y="731837"/>
                  <a:pt x="12" y="568007"/>
                  <a:pt x="0" y="365886"/>
                </a:cubicBezTo>
              </a:path>
            </a:pathLst>
          </a:custGeom>
          <a:solidFill>
            <a:srgbClr val="e911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09086" y="3134677"/>
            <a:ext cx="549275" cy="1098550"/>
          </a:xfrm>
          <a:custGeom>
            <a:avLst/>
            <a:gdLst>
              <a:gd name="connsiteX0" fmla="*/ 0 w 549275"/>
              <a:gd name="connsiteY0" fmla="*/ 309981 h 1098550"/>
              <a:gd name="connsiteX1" fmla="*/ 239293 w 549275"/>
              <a:gd name="connsiteY1" fmla="*/ 549275 h 1098550"/>
              <a:gd name="connsiteX2" fmla="*/ 50 w 549275"/>
              <a:gd name="connsiteY2" fmla="*/ 788555 h 1098550"/>
              <a:gd name="connsiteX3" fmla="*/ 0 w 549275"/>
              <a:gd name="connsiteY3" fmla="*/ 1098550 h 1098550"/>
              <a:gd name="connsiteX4" fmla="*/ 549275 w 549275"/>
              <a:gd name="connsiteY4" fmla="*/ 549275 h 1098550"/>
              <a:gd name="connsiteX5" fmla="*/ 0 w 549275"/>
              <a:gd name="connsiteY5" fmla="*/ 0 h 1098550"/>
              <a:gd name="connsiteX6" fmla="*/ 0 w 549275"/>
              <a:gd name="connsiteY6" fmla="*/ 309981 h 1098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9275" h="1098550">
                <a:moveTo>
                  <a:pt x="0" y="309981"/>
                </a:moveTo>
                <a:cubicBezTo>
                  <a:pt x="132181" y="309981"/>
                  <a:pt x="239293" y="417093"/>
                  <a:pt x="239293" y="549275"/>
                </a:cubicBezTo>
                <a:cubicBezTo>
                  <a:pt x="239344" y="681405"/>
                  <a:pt x="132181" y="788504"/>
                  <a:pt x="50" y="788555"/>
                </a:cubicBezTo>
                <a:lnTo>
                  <a:pt x="0" y="1098550"/>
                </a:lnTo>
                <a:cubicBezTo>
                  <a:pt x="303364" y="1098550"/>
                  <a:pt x="549275" y="852589"/>
                  <a:pt x="549275" y="549275"/>
                </a:cubicBezTo>
                <a:cubicBezTo>
                  <a:pt x="549275" y="245897"/>
                  <a:pt x="303364" y="0"/>
                  <a:pt x="0" y="0"/>
                </a:cubicBezTo>
                <a:lnTo>
                  <a:pt x="0" y="30998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42488" y="3314065"/>
            <a:ext cx="731723" cy="731837"/>
          </a:xfrm>
          <a:custGeom>
            <a:avLst/>
            <a:gdLst>
              <a:gd name="connsiteX0" fmla="*/ 0 w 731723"/>
              <a:gd name="connsiteY0" fmla="*/ 366394 h 731837"/>
              <a:gd name="connsiteX1" fmla="*/ 365798 w 731723"/>
              <a:gd name="connsiteY1" fmla="*/ 0 h 731837"/>
              <a:gd name="connsiteX2" fmla="*/ 731723 w 731723"/>
              <a:gd name="connsiteY2" fmla="*/ 365912 h 731837"/>
              <a:gd name="connsiteX3" fmla="*/ 365798 w 731723"/>
              <a:gd name="connsiteY3" fmla="*/ 731837 h 731837"/>
              <a:gd name="connsiteX4" fmla="*/ 0 w 731723"/>
              <a:gd name="connsiteY4" fmla="*/ 366394 h 731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723" h="731837">
                <a:moveTo>
                  <a:pt x="0" y="366394"/>
                </a:moveTo>
                <a:cubicBezTo>
                  <a:pt x="-114" y="163817"/>
                  <a:pt x="163715" y="0"/>
                  <a:pt x="365798" y="0"/>
                </a:cubicBezTo>
                <a:cubicBezTo>
                  <a:pt x="567893" y="0"/>
                  <a:pt x="731723" y="163817"/>
                  <a:pt x="731723" y="365912"/>
                </a:cubicBezTo>
                <a:cubicBezTo>
                  <a:pt x="731723" y="568007"/>
                  <a:pt x="567893" y="731837"/>
                  <a:pt x="365798" y="731837"/>
                </a:cubicBezTo>
                <a:cubicBezTo>
                  <a:pt x="163715" y="731837"/>
                  <a:pt x="-114" y="568007"/>
                  <a:pt x="0" y="366394"/>
                </a:cubicBezTo>
              </a:path>
            </a:pathLst>
          </a:custGeom>
          <a:solidFill>
            <a:srgbClr val="e911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19827" y="4423422"/>
            <a:ext cx="549275" cy="1098550"/>
          </a:xfrm>
          <a:custGeom>
            <a:avLst/>
            <a:gdLst>
              <a:gd name="connsiteX0" fmla="*/ 0 w 549275"/>
              <a:gd name="connsiteY0" fmla="*/ 309981 h 1098550"/>
              <a:gd name="connsiteX1" fmla="*/ 239293 w 549275"/>
              <a:gd name="connsiteY1" fmla="*/ 549275 h 1098550"/>
              <a:gd name="connsiteX2" fmla="*/ 50 w 549275"/>
              <a:gd name="connsiteY2" fmla="*/ 788568 h 1098550"/>
              <a:gd name="connsiteX3" fmla="*/ 0 w 549275"/>
              <a:gd name="connsiteY3" fmla="*/ 1098550 h 1098550"/>
              <a:gd name="connsiteX4" fmla="*/ 549275 w 549275"/>
              <a:gd name="connsiteY4" fmla="*/ 549275 h 1098550"/>
              <a:gd name="connsiteX5" fmla="*/ 0 w 549275"/>
              <a:gd name="connsiteY5" fmla="*/ 0 h 1098550"/>
              <a:gd name="connsiteX6" fmla="*/ 0 w 549275"/>
              <a:gd name="connsiteY6" fmla="*/ 309981 h 1098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9275" h="1098550">
                <a:moveTo>
                  <a:pt x="0" y="309981"/>
                </a:moveTo>
                <a:cubicBezTo>
                  <a:pt x="132181" y="309981"/>
                  <a:pt x="239293" y="417093"/>
                  <a:pt x="239293" y="549275"/>
                </a:cubicBezTo>
                <a:cubicBezTo>
                  <a:pt x="239343" y="681405"/>
                  <a:pt x="132181" y="788517"/>
                  <a:pt x="50" y="788568"/>
                </a:cubicBezTo>
                <a:lnTo>
                  <a:pt x="0" y="1098550"/>
                </a:lnTo>
                <a:cubicBezTo>
                  <a:pt x="303364" y="1098550"/>
                  <a:pt x="549275" y="852601"/>
                  <a:pt x="549275" y="549275"/>
                </a:cubicBezTo>
                <a:cubicBezTo>
                  <a:pt x="549275" y="245910"/>
                  <a:pt x="303364" y="0"/>
                  <a:pt x="0" y="0"/>
                </a:cubicBezTo>
                <a:lnTo>
                  <a:pt x="0" y="30998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3128" y="4601222"/>
            <a:ext cx="731824" cy="731837"/>
          </a:xfrm>
          <a:custGeom>
            <a:avLst/>
            <a:gdLst>
              <a:gd name="connsiteX0" fmla="*/ 0 w 731824"/>
              <a:gd name="connsiteY0" fmla="*/ 365493 h 731837"/>
              <a:gd name="connsiteX1" fmla="*/ 365899 w 731824"/>
              <a:gd name="connsiteY1" fmla="*/ 0 h 731837"/>
              <a:gd name="connsiteX2" fmla="*/ 731824 w 731824"/>
              <a:gd name="connsiteY2" fmla="*/ 365925 h 731837"/>
              <a:gd name="connsiteX3" fmla="*/ 365899 w 731824"/>
              <a:gd name="connsiteY3" fmla="*/ 731837 h 731837"/>
              <a:gd name="connsiteX4" fmla="*/ 0 w 731824"/>
              <a:gd name="connsiteY4" fmla="*/ 365493 h 731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824" h="731837">
                <a:moveTo>
                  <a:pt x="0" y="365493"/>
                </a:moveTo>
                <a:cubicBezTo>
                  <a:pt x="-12" y="163829"/>
                  <a:pt x="163817" y="0"/>
                  <a:pt x="365899" y="0"/>
                </a:cubicBezTo>
                <a:cubicBezTo>
                  <a:pt x="567994" y="0"/>
                  <a:pt x="731824" y="163829"/>
                  <a:pt x="731824" y="365925"/>
                </a:cubicBezTo>
                <a:cubicBezTo>
                  <a:pt x="731824" y="568007"/>
                  <a:pt x="567994" y="731837"/>
                  <a:pt x="365899" y="731837"/>
                </a:cubicBezTo>
                <a:cubicBezTo>
                  <a:pt x="163817" y="731837"/>
                  <a:pt x="-12" y="568007"/>
                  <a:pt x="0" y="365493"/>
                </a:cubicBezTo>
              </a:path>
            </a:pathLst>
          </a:custGeom>
          <a:solidFill>
            <a:srgbClr val="e911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2044700"/>
            <a:ext cx="774700" cy="77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3289300"/>
            <a:ext cx="774700" cy="77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32300" y="4584700"/>
            <a:ext cx="7747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981200" y="2222500"/>
            <a:ext cx="609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怀旧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87700" y="3467100"/>
            <a:ext cx="609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求稳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08500" y="4762500"/>
            <a:ext cx="609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最新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2171700"/>
            <a:ext cx="54102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怀旧的同学请选择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hessian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3403600"/>
            <a:ext cx="4876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求稳的同学请选择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thrift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4648200"/>
            <a:ext cx="49657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追新的同学请选择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gRPC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330200"/>
            <a:ext cx="3467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RPC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的选择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个人建议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4200" y="1727200"/>
            <a:ext cx="9779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54200" y="3784600"/>
            <a:ext cx="9779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60800" y="2755900"/>
            <a:ext cx="53848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73500" y="4800600"/>
            <a:ext cx="53721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96400" y="2755900"/>
            <a:ext cx="9906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96400" y="4800600"/>
            <a:ext cx="9906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84300" y="368300"/>
            <a:ext cx="2679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野路子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自己定制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19431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9878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91000" y="29591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91000" y="49911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75100" y="1600200"/>
            <a:ext cx="28702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63500" algn="l"/>
              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网络通讯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可以选择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netty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mina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等类库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51400" y="2781300"/>
            <a:ext cx="34417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协议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可以选择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HTTP2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51300" y="3886200"/>
            <a:ext cx="46355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编解码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可以选择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JSON/Proto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或者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3/thrift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，甚至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XML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51400" y="4876800"/>
            <a:ext cx="34290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最关键的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三种方式</a:t>
            </a: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排列组合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，结果五花八门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2717800"/>
            <a:ext cx="2247900" cy="82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40300" y="2641600"/>
            <a:ext cx="7239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48500" y="2628900"/>
            <a:ext cx="825500" cy="82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96400" y="2590800"/>
            <a:ext cx="1752600" cy="82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25600" y="3556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消息队列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83700" y="3606800"/>
            <a:ext cx="16256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Apache</a:t>
            </a:r>
          </a:p>
          <a:p>
            <a:pPr>
              <a:lnSpc>
                <a:spcPts val="3300"/>
              </a:lnSpc>
              <a:tabLst>
                <a:tab pos="177800" algn="l"/>
              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ActiveMQ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10100" y="3619500"/>
            <a:ext cx="1282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65100" algn="l"/>
              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Apache</a:t>
            </a:r>
          </a:p>
          <a:p>
            <a:pPr>
              <a:lnSpc>
                <a:spcPts val="3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Kafka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3619500"/>
            <a:ext cx="16764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RabbitMQ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24700" y="3606800"/>
            <a:ext cx="762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NSQ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526588" y="3196361"/>
            <a:ext cx="479348" cy="780884"/>
          </a:xfrm>
          <a:custGeom>
            <a:avLst/>
            <a:gdLst>
              <a:gd name="connsiteX0" fmla="*/ 0 w 479348"/>
              <a:gd name="connsiteY0" fmla="*/ 585673 h 780884"/>
              <a:gd name="connsiteX1" fmla="*/ 479348 w 479348"/>
              <a:gd name="connsiteY1" fmla="*/ 780884 h 780884"/>
              <a:gd name="connsiteX2" fmla="*/ 479348 w 479348"/>
              <a:gd name="connsiteY2" fmla="*/ 201142 h 780884"/>
              <a:gd name="connsiteX3" fmla="*/ 0 w 479348"/>
              <a:gd name="connsiteY3" fmla="*/ 0 h 780884"/>
              <a:gd name="connsiteX4" fmla="*/ 0 w 479348"/>
              <a:gd name="connsiteY4" fmla="*/ 585673 h 780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348" h="780884">
                <a:moveTo>
                  <a:pt x="0" y="585673"/>
                </a:moveTo>
                <a:lnTo>
                  <a:pt x="479348" y="780884"/>
                </a:lnTo>
                <a:lnTo>
                  <a:pt x="479348" y="201142"/>
                </a:lnTo>
                <a:lnTo>
                  <a:pt x="0" y="0"/>
                </a:lnTo>
                <a:lnTo>
                  <a:pt x="0" y="58567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3700" y="2260600"/>
            <a:ext cx="2730500" cy="241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73100" y="4064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前言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34000" y="2933700"/>
            <a:ext cx="3429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在微服务方兴未艾如火如荼之际，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34000" y="3327400"/>
            <a:ext cx="50292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如何打造合适自己公司实际情况的微服务框架？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如何实现以微服务微核心的完整的开发生态体系？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开源社区为此提供了哪些支持？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34000" y="4470400"/>
            <a:ext cx="4114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面对眼花缭乱的众多技术，该如何抉择？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46700" y="20066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今天讲什么？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01445" y="1418678"/>
            <a:ext cx="549275" cy="1098550"/>
          </a:xfrm>
          <a:custGeom>
            <a:avLst/>
            <a:gdLst>
              <a:gd name="connsiteX0" fmla="*/ 0 w 549275"/>
              <a:gd name="connsiteY0" fmla="*/ 309981 h 1098550"/>
              <a:gd name="connsiteX1" fmla="*/ 239293 w 549275"/>
              <a:gd name="connsiteY1" fmla="*/ 549275 h 1098550"/>
              <a:gd name="connsiteX2" fmla="*/ 50 w 549275"/>
              <a:gd name="connsiteY2" fmla="*/ 788555 h 1098550"/>
              <a:gd name="connsiteX3" fmla="*/ 0 w 549275"/>
              <a:gd name="connsiteY3" fmla="*/ 1098550 h 1098550"/>
              <a:gd name="connsiteX4" fmla="*/ 549275 w 549275"/>
              <a:gd name="connsiteY4" fmla="*/ 549275 h 1098550"/>
              <a:gd name="connsiteX5" fmla="*/ 0 w 549275"/>
              <a:gd name="connsiteY5" fmla="*/ 0 h 1098550"/>
              <a:gd name="connsiteX6" fmla="*/ 0 w 549275"/>
              <a:gd name="connsiteY6" fmla="*/ 309981 h 1098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9275" h="1098550">
                <a:moveTo>
                  <a:pt x="0" y="309981"/>
                </a:moveTo>
                <a:cubicBezTo>
                  <a:pt x="132181" y="309981"/>
                  <a:pt x="239293" y="417093"/>
                  <a:pt x="239293" y="549275"/>
                </a:cubicBezTo>
                <a:cubicBezTo>
                  <a:pt x="239344" y="681405"/>
                  <a:pt x="132181" y="788504"/>
                  <a:pt x="50" y="788555"/>
                </a:cubicBezTo>
                <a:lnTo>
                  <a:pt x="0" y="1098550"/>
                </a:lnTo>
                <a:cubicBezTo>
                  <a:pt x="303377" y="1098550"/>
                  <a:pt x="549275" y="852589"/>
                  <a:pt x="549275" y="549275"/>
                </a:cubicBezTo>
                <a:cubicBezTo>
                  <a:pt x="549275" y="245897"/>
                  <a:pt x="303377" y="0"/>
                  <a:pt x="0" y="0"/>
                </a:cubicBezTo>
                <a:lnTo>
                  <a:pt x="0" y="30998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6091" y="1598066"/>
            <a:ext cx="732066" cy="731837"/>
          </a:xfrm>
          <a:custGeom>
            <a:avLst/>
            <a:gdLst>
              <a:gd name="connsiteX0" fmla="*/ 0 w 732066"/>
              <a:gd name="connsiteY0" fmla="*/ 366369 h 731837"/>
              <a:gd name="connsiteX1" fmla="*/ 366153 w 732066"/>
              <a:gd name="connsiteY1" fmla="*/ 0 h 731837"/>
              <a:gd name="connsiteX2" fmla="*/ 732066 w 732066"/>
              <a:gd name="connsiteY2" fmla="*/ 365912 h 731837"/>
              <a:gd name="connsiteX3" fmla="*/ 366153 w 732066"/>
              <a:gd name="connsiteY3" fmla="*/ 731837 h 731837"/>
              <a:gd name="connsiteX4" fmla="*/ 0 w 732066"/>
              <a:gd name="connsiteY4" fmla="*/ 366369 h 731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2066" h="731837">
                <a:moveTo>
                  <a:pt x="0" y="366369"/>
                </a:moveTo>
                <a:cubicBezTo>
                  <a:pt x="228" y="163817"/>
                  <a:pt x="164058" y="0"/>
                  <a:pt x="366153" y="0"/>
                </a:cubicBezTo>
                <a:cubicBezTo>
                  <a:pt x="568236" y="0"/>
                  <a:pt x="732066" y="163817"/>
                  <a:pt x="732066" y="365912"/>
                </a:cubicBezTo>
                <a:cubicBezTo>
                  <a:pt x="732066" y="568007"/>
                  <a:pt x="568236" y="731837"/>
                  <a:pt x="366153" y="731837"/>
                </a:cubicBezTo>
                <a:cubicBezTo>
                  <a:pt x="164058" y="731837"/>
                  <a:pt x="228" y="568007"/>
                  <a:pt x="0" y="366369"/>
                </a:cubicBezTo>
              </a:path>
            </a:pathLst>
          </a:custGeom>
          <a:solidFill>
            <a:srgbClr val="e911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19058" y="2663278"/>
            <a:ext cx="549275" cy="1098550"/>
          </a:xfrm>
          <a:custGeom>
            <a:avLst/>
            <a:gdLst>
              <a:gd name="connsiteX0" fmla="*/ 0 w 549275"/>
              <a:gd name="connsiteY0" fmla="*/ 309981 h 1098550"/>
              <a:gd name="connsiteX1" fmla="*/ 239293 w 549275"/>
              <a:gd name="connsiteY1" fmla="*/ 549275 h 1098550"/>
              <a:gd name="connsiteX2" fmla="*/ 50 w 549275"/>
              <a:gd name="connsiteY2" fmla="*/ 788555 h 1098550"/>
              <a:gd name="connsiteX3" fmla="*/ 0 w 549275"/>
              <a:gd name="connsiteY3" fmla="*/ 1098550 h 1098550"/>
              <a:gd name="connsiteX4" fmla="*/ 549275 w 549275"/>
              <a:gd name="connsiteY4" fmla="*/ 549275 h 1098550"/>
              <a:gd name="connsiteX5" fmla="*/ 0 w 549275"/>
              <a:gd name="connsiteY5" fmla="*/ 0 h 1098550"/>
              <a:gd name="connsiteX6" fmla="*/ 0 w 549275"/>
              <a:gd name="connsiteY6" fmla="*/ 309981 h 1098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9275" h="1098550">
                <a:moveTo>
                  <a:pt x="0" y="309981"/>
                </a:moveTo>
                <a:cubicBezTo>
                  <a:pt x="132181" y="309981"/>
                  <a:pt x="239293" y="417080"/>
                  <a:pt x="239293" y="549275"/>
                </a:cubicBezTo>
                <a:cubicBezTo>
                  <a:pt x="239344" y="681405"/>
                  <a:pt x="132181" y="788504"/>
                  <a:pt x="50" y="788555"/>
                </a:cubicBezTo>
                <a:lnTo>
                  <a:pt x="0" y="1098550"/>
                </a:lnTo>
                <a:cubicBezTo>
                  <a:pt x="303377" y="1098550"/>
                  <a:pt x="549275" y="852589"/>
                  <a:pt x="549275" y="549275"/>
                </a:cubicBezTo>
                <a:cubicBezTo>
                  <a:pt x="549275" y="245897"/>
                  <a:pt x="303377" y="0"/>
                  <a:pt x="0" y="0"/>
                </a:cubicBezTo>
                <a:lnTo>
                  <a:pt x="0" y="30998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2244" y="2842666"/>
            <a:ext cx="731939" cy="731837"/>
          </a:xfrm>
          <a:custGeom>
            <a:avLst/>
            <a:gdLst>
              <a:gd name="connsiteX0" fmla="*/ 0 w 731939"/>
              <a:gd name="connsiteY0" fmla="*/ 365353 h 731837"/>
              <a:gd name="connsiteX1" fmla="*/ 366026 w 731939"/>
              <a:gd name="connsiteY1" fmla="*/ 0 h 731837"/>
              <a:gd name="connsiteX2" fmla="*/ 731939 w 731939"/>
              <a:gd name="connsiteY2" fmla="*/ 365912 h 731837"/>
              <a:gd name="connsiteX3" fmla="*/ 366026 w 731939"/>
              <a:gd name="connsiteY3" fmla="*/ 731837 h 731837"/>
              <a:gd name="connsiteX4" fmla="*/ 0 w 731939"/>
              <a:gd name="connsiteY4" fmla="*/ 365353 h 731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939" h="731837">
                <a:moveTo>
                  <a:pt x="0" y="365353"/>
                </a:moveTo>
                <a:cubicBezTo>
                  <a:pt x="101" y="163817"/>
                  <a:pt x="163931" y="0"/>
                  <a:pt x="366026" y="0"/>
                </a:cubicBezTo>
                <a:cubicBezTo>
                  <a:pt x="568109" y="0"/>
                  <a:pt x="731939" y="163817"/>
                  <a:pt x="731939" y="365912"/>
                </a:cubicBezTo>
                <a:cubicBezTo>
                  <a:pt x="731939" y="568007"/>
                  <a:pt x="568109" y="731837"/>
                  <a:pt x="366026" y="731837"/>
                </a:cubicBezTo>
                <a:cubicBezTo>
                  <a:pt x="163931" y="731837"/>
                  <a:pt x="101" y="568007"/>
                  <a:pt x="0" y="365353"/>
                </a:cubicBezTo>
              </a:path>
            </a:pathLst>
          </a:custGeom>
          <a:solidFill>
            <a:srgbClr val="e911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29799" y="3952024"/>
            <a:ext cx="549275" cy="1098550"/>
          </a:xfrm>
          <a:custGeom>
            <a:avLst/>
            <a:gdLst>
              <a:gd name="connsiteX0" fmla="*/ 0 w 549275"/>
              <a:gd name="connsiteY0" fmla="*/ 309981 h 1098550"/>
              <a:gd name="connsiteX1" fmla="*/ 239293 w 549275"/>
              <a:gd name="connsiteY1" fmla="*/ 549275 h 1098550"/>
              <a:gd name="connsiteX2" fmla="*/ 50 w 549275"/>
              <a:gd name="connsiteY2" fmla="*/ 788568 h 1098550"/>
              <a:gd name="connsiteX3" fmla="*/ 0 w 549275"/>
              <a:gd name="connsiteY3" fmla="*/ 1098550 h 1098550"/>
              <a:gd name="connsiteX4" fmla="*/ 549275 w 549275"/>
              <a:gd name="connsiteY4" fmla="*/ 549275 h 1098550"/>
              <a:gd name="connsiteX5" fmla="*/ 0 w 549275"/>
              <a:gd name="connsiteY5" fmla="*/ 0 h 1098550"/>
              <a:gd name="connsiteX6" fmla="*/ 0 w 549275"/>
              <a:gd name="connsiteY6" fmla="*/ 309981 h 1098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9275" h="1098550">
                <a:moveTo>
                  <a:pt x="0" y="309981"/>
                </a:moveTo>
                <a:cubicBezTo>
                  <a:pt x="132181" y="309981"/>
                  <a:pt x="239293" y="417093"/>
                  <a:pt x="239293" y="549275"/>
                </a:cubicBezTo>
                <a:cubicBezTo>
                  <a:pt x="239344" y="681405"/>
                  <a:pt x="132181" y="788517"/>
                  <a:pt x="50" y="788568"/>
                </a:cubicBezTo>
                <a:lnTo>
                  <a:pt x="0" y="1098550"/>
                </a:lnTo>
                <a:cubicBezTo>
                  <a:pt x="303377" y="1098550"/>
                  <a:pt x="549275" y="852601"/>
                  <a:pt x="549275" y="549275"/>
                </a:cubicBezTo>
                <a:cubicBezTo>
                  <a:pt x="549275" y="245909"/>
                  <a:pt x="303377" y="0"/>
                  <a:pt x="0" y="0"/>
                </a:cubicBezTo>
                <a:lnTo>
                  <a:pt x="0" y="30998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2884" y="4129824"/>
            <a:ext cx="732040" cy="731837"/>
          </a:xfrm>
          <a:custGeom>
            <a:avLst/>
            <a:gdLst>
              <a:gd name="connsiteX0" fmla="*/ 0 w 732040"/>
              <a:gd name="connsiteY0" fmla="*/ 365975 h 731837"/>
              <a:gd name="connsiteX1" fmla="*/ 366128 w 732040"/>
              <a:gd name="connsiteY1" fmla="*/ 0 h 731837"/>
              <a:gd name="connsiteX2" fmla="*/ 732040 w 732040"/>
              <a:gd name="connsiteY2" fmla="*/ 365924 h 731837"/>
              <a:gd name="connsiteX3" fmla="*/ 366128 w 732040"/>
              <a:gd name="connsiteY3" fmla="*/ 731837 h 731837"/>
              <a:gd name="connsiteX4" fmla="*/ 0 w 732040"/>
              <a:gd name="connsiteY4" fmla="*/ 365975 h 731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2040" h="731837">
                <a:moveTo>
                  <a:pt x="0" y="365975"/>
                </a:moveTo>
                <a:cubicBezTo>
                  <a:pt x="203" y="163829"/>
                  <a:pt x="164033" y="0"/>
                  <a:pt x="366128" y="0"/>
                </a:cubicBezTo>
                <a:cubicBezTo>
                  <a:pt x="568210" y="0"/>
                  <a:pt x="732040" y="163829"/>
                  <a:pt x="732040" y="365924"/>
                </a:cubicBezTo>
                <a:cubicBezTo>
                  <a:pt x="732040" y="568007"/>
                  <a:pt x="568210" y="731837"/>
                  <a:pt x="366128" y="731837"/>
                </a:cubicBezTo>
                <a:cubicBezTo>
                  <a:pt x="164033" y="731837"/>
                  <a:pt x="203" y="568007"/>
                  <a:pt x="0" y="365975"/>
                </a:cubicBezTo>
              </a:path>
            </a:pathLst>
          </a:custGeom>
          <a:solidFill>
            <a:srgbClr val="e911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82875" y="5050574"/>
            <a:ext cx="549275" cy="1098550"/>
          </a:xfrm>
          <a:custGeom>
            <a:avLst/>
            <a:gdLst>
              <a:gd name="connsiteX0" fmla="*/ 0 w 549275"/>
              <a:gd name="connsiteY0" fmla="*/ 309981 h 1098550"/>
              <a:gd name="connsiteX1" fmla="*/ 239293 w 549275"/>
              <a:gd name="connsiteY1" fmla="*/ 549275 h 1098550"/>
              <a:gd name="connsiteX2" fmla="*/ 50 w 549275"/>
              <a:gd name="connsiteY2" fmla="*/ 788568 h 1098550"/>
              <a:gd name="connsiteX3" fmla="*/ 0 w 549275"/>
              <a:gd name="connsiteY3" fmla="*/ 1098550 h 1098550"/>
              <a:gd name="connsiteX4" fmla="*/ 549275 w 549275"/>
              <a:gd name="connsiteY4" fmla="*/ 549275 h 1098550"/>
              <a:gd name="connsiteX5" fmla="*/ 0 w 549275"/>
              <a:gd name="connsiteY5" fmla="*/ 0 h 1098550"/>
              <a:gd name="connsiteX6" fmla="*/ 0 w 549275"/>
              <a:gd name="connsiteY6" fmla="*/ 309981 h 1098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9275" h="1098550">
                <a:moveTo>
                  <a:pt x="0" y="309981"/>
                </a:moveTo>
                <a:cubicBezTo>
                  <a:pt x="132181" y="309981"/>
                  <a:pt x="239293" y="417093"/>
                  <a:pt x="239293" y="549275"/>
                </a:cubicBezTo>
                <a:cubicBezTo>
                  <a:pt x="239344" y="681405"/>
                  <a:pt x="132181" y="788517"/>
                  <a:pt x="50" y="788568"/>
                </a:cubicBezTo>
                <a:lnTo>
                  <a:pt x="0" y="1098550"/>
                </a:lnTo>
                <a:cubicBezTo>
                  <a:pt x="303377" y="1098550"/>
                  <a:pt x="549275" y="852601"/>
                  <a:pt x="549275" y="549275"/>
                </a:cubicBezTo>
                <a:cubicBezTo>
                  <a:pt x="549275" y="245909"/>
                  <a:pt x="303377" y="0"/>
                  <a:pt x="0" y="0"/>
                </a:cubicBezTo>
                <a:lnTo>
                  <a:pt x="0" y="30998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16251" y="5228374"/>
            <a:ext cx="731748" cy="731837"/>
          </a:xfrm>
          <a:custGeom>
            <a:avLst/>
            <a:gdLst>
              <a:gd name="connsiteX0" fmla="*/ 0 w 731748"/>
              <a:gd name="connsiteY0" fmla="*/ 366229 h 731837"/>
              <a:gd name="connsiteX1" fmla="*/ 365836 w 731748"/>
              <a:gd name="connsiteY1" fmla="*/ 0 h 731837"/>
              <a:gd name="connsiteX2" fmla="*/ 731748 w 731748"/>
              <a:gd name="connsiteY2" fmla="*/ 365924 h 731837"/>
              <a:gd name="connsiteX3" fmla="*/ 365836 w 731748"/>
              <a:gd name="connsiteY3" fmla="*/ 731837 h 731837"/>
              <a:gd name="connsiteX4" fmla="*/ 0 w 731748"/>
              <a:gd name="connsiteY4" fmla="*/ 366229 h 731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748" h="731837">
                <a:moveTo>
                  <a:pt x="0" y="366229"/>
                </a:moveTo>
                <a:cubicBezTo>
                  <a:pt x="-88" y="163829"/>
                  <a:pt x="163741" y="0"/>
                  <a:pt x="365836" y="0"/>
                </a:cubicBezTo>
                <a:cubicBezTo>
                  <a:pt x="567931" y="0"/>
                  <a:pt x="731748" y="163829"/>
                  <a:pt x="731748" y="365924"/>
                </a:cubicBezTo>
                <a:cubicBezTo>
                  <a:pt x="731748" y="568007"/>
                  <a:pt x="567931" y="731837"/>
                  <a:pt x="365836" y="731837"/>
                </a:cubicBezTo>
                <a:cubicBezTo>
                  <a:pt x="163741" y="731837"/>
                  <a:pt x="-88" y="568007"/>
                  <a:pt x="0" y="366229"/>
                </a:cubicBezTo>
              </a:path>
            </a:pathLst>
          </a:custGeom>
          <a:solidFill>
            <a:srgbClr val="e911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00" y="1574800"/>
            <a:ext cx="774700" cy="77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30400" y="2819400"/>
            <a:ext cx="774700" cy="77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93900" y="5207000"/>
            <a:ext cx="774700" cy="77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38500" y="4114800"/>
            <a:ext cx="7747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87400" y="1752600"/>
            <a:ext cx="609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轻量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2997200"/>
            <a:ext cx="609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重量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4279900"/>
            <a:ext cx="304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54200" y="1689100"/>
            <a:ext cx="57150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轻量级使用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选择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RabbitMQ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73400" y="2933700"/>
            <a:ext cx="64389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重量级使用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选择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Apache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Kafka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06900" y="4178300"/>
            <a:ext cx="57150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要求非常高，考虑一下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NSQ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330200"/>
            <a:ext cx="4140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消息队列的选择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个人建议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5384800"/>
            <a:ext cx="304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62300" y="5283200"/>
            <a:ext cx="65151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没有特殊原因,不要选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ActiveMQ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349240" y="5707062"/>
            <a:ext cx="203834" cy="203200"/>
          </a:xfrm>
          <a:custGeom>
            <a:avLst/>
            <a:gdLst>
              <a:gd name="connsiteX0" fmla="*/ 0 w 203834"/>
              <a:gd name="connsiteY0" fmla="*/ 100901 h 203200"/>
              <a:gd name="connsiteX1" fmla="*/ 102234 w 203834"/>
              <a:gd name="connsiteY1" fmla="*/ 0 h 203200"/>
              <a:gd name="connsiteX2" fmla="*/ 203834 w 203834"/>
              <a:gd name="connsiteY2" fmla="*/ 101600 h 203200"/>
              <a:gd name="connsiteX3" fmla="*/ 102234 w 203834"/>
              <a:gd name="connsiteY3" fmla="*/ 203200 h 203200"/>
              <a:gd name="connsiteX4" fmla="*/ 0 w 203834"/>
              <a:gd name="connsiteY4" fmla="*/ 100901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4" h="203200">
                <a:moveTo>
                  <a:pt x="0" y="100901"/>
                </a:moveTo>
                <a:cubicBezTo>
                  <a:pt x="634" y="45491"/>
                  <a:pt x="46126" y="0"/>
                  <a:pt x="102234" y="0"/>
                </a:cubicBezTo>
                <a:cubicBezTo>
                  <a:pt x="158343" y="0"/>
                  <a:pt x="203834" y="45491"/>
                  <a:pt x="203834" y="101600"/>
                </a:cubicBezTo>
                <a:cubicBezTo>
                  <a:pt x="203834" y="157708"/>
                  <a:pt x="158343" y="203200"/>
                  <a:pt x="102234" y="203200"/>
                </a:cubicBezTo>
                <a:cubicBezTo>
                  <a:pt x="46126" y="203200"/>
                  <a:pt x="634" y="157708"/>
                  <a:pt x="0" y="100901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90871" y="4025900"/>
            <a:ext cx="203390" cy="201612"/>
          </a:xfrm>
          <a:custGeom>
            <a:avLst/>
            <a:gdLst>
              <a:gd name="connsiteX0" fmla="*/ 0 w 203390"/>
              <a:gd name="connsiteY0" fmla="*/ 101091 h 201612"/>
              <a:gd name="connsiteX1" fmla="*/ 101790 w 203390"/>
              <a:gd name="connsiteY1" fmla="*/ 0 h 201612"/>
              <a:gd name="connsiteX2" fmla="*/ 203390 w 203390"/>
              <a:gd name="connsiteY2" fmla="*/ 100812 h 201612"/>
              <a:gd name="connsiteX3" fmla="*/ 101790 w 203390"/>
              <a:gd name="connsiteY3" fmla="*/ 201612 h 201612"/>
              <a:gd name="connsiteX4" fmla="*/ 0 w 203390"/>
              <a:gd name="connsiteY4" fmla="*/ 101091 h 201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390" h="201612">
                <a:moveTo>
                  <a:pt x="0" y="101091"/>
                </a:moveTo>
                <a:cubicBezTo>
                  <a:pt x="190" y="45135"/>
                  <a:pt x="45682" y="0"/>
                  <a:pt x="101790" y="0"/>
                </a:cubicBezTo>
                <a:cubicBezTo>
                  <a:pt x="157899" y="0"/>
                  <a:pt x="203390" y="45135"/>
                  <a:pt x="203390" y="100812"/>
                </a:cubicBezTo>
                <a:cubicBezTo>
                  <a:pt x="203390" y="156476"/>
                  <a:pt x="157899" y="201612"/>
                  <a:pt x="101790" y="201612"/>
                </a:cubicBezTo>
                <a:cubicBezTo>
                  <a:pt x="45682" y="201612"/>
                  <a:pt x="190" y="156476"/>
                  <a:pt x="0" y="101091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77100" y="3997325"/>
            <a:ext cx="201612" cy="201612"/>
          </a:xfrm>
          <a:custGeom>
            <a:avLst/>
            <a:gdLst>
              <a:gd name="connsiteX0" fmla="*/ 0 w 201612"/>
              <a:gd name="connsiteY0" fmla="*/ 100710 h 201612"/>
              <a:gd name="connsiteX1" fmla="*/ 100812 w 201612"/>
              <a:gd name="connsiteY1" fmla="*/ 0 h 201612"/>
              <a:gd name="connsiteX2" fmla="*/ 201612 w 201612"/>
              <a:gd name="connsiteY2" fmla="*/ 100812 h 201612"/>
              <a:gd name="connsiteX3" fmla="*/ 100812 w 201612"/>
              <a:gd name="connsiteY3" fmla="*/ 201612 h 201612"/>
              <a:gd name="connsiteX4" fmla="*/ 0 w 201612"/>
              <a:gd name="connsiteY4" fmla="*/ 100710 h 201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12" h="201612">
                <a:moveTo>
                  <a:pt x="0" y="100710"/>
                </a:moveTo>
                <a:cubicBezTo>
                  <a:pt x="0" y="45135"/>
                  <a:pt x="45136" y="0"/>
                  <a:pt x="100812" y="0"/>
                </a:cubicBezTo>
                <a:cubicBezTo>
                  <a:pt x="156476" y="0"/>
                  <a:pt x="201612" y="45135"/>
                  <a:pt x="201612" y="100812"/>
                </a:cubicBezTo>
                <a:cubicBezTo>
                  <a:pt x="201612" y="156476"/>
                  <a:pt x="156476" y="201612"/>
                  <a:pt x="100812" y="201612"/>
                </a:cubicBezTo>
                <a:cubicBezTo>
                  <a:pt x="45136" y="201612"/>
                  <a:pt x="0" y="156476"/>
                  <a:pt x="0" y="10071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8503" y="2400300"/>
            <a:ext cx="202946" cy="201612"/>
          </a:xfrm>
          <a:custGeom>
            <a:avLst/>
            <a:gdLst>
              <a:gd name="connsiteX0" fmla="*/ 0 w 202946"/>
              <a:gd name="connsiteY0" fmla="*/ 100583 h 201612"/>
              <a:gd name="connsiteX1" fmla="*/ 101346 w 202946"/>
              <a:gd name="connsiteY1" fmla="*/ 0 h 201612"/>
              <a:gd name="connsiteX2" fmla="*/ 202946 w 202946"/>
              <a:gd name="connsiteY2" fmla="*/ 100812 h 201612"/>
              <a:gd name="connsiteX3" fmla="*/ 101346 w 202946"/>
              <a:gd name="connsiteY3" fmla="*/ 201612 h 201612"/>
              <a:gd name="connsiteX4" fmla="*/ 0 w 202946"/>
              <a:gd name="connsiteY4" fmla="*/ 100583 h 201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946" h="201612">
                <a:moveTo>
                  <a:pt x="0" y="100583"/>
                </a:moveTo>
                <a:cubicBezTo>
                  <a:pt x="-253" y="45135"/>
                  <a:pt x="45237" y="0"/>
                  <a:pt x="101346" y="0"/>
                </a:cubicBezTo>
                <a:cubicBezTo>
                  <a:pt x="157454" y="0"/>
                  <a:pt x="202946" y="45135"/>
                  <a:pt x="202946" y="100812"/>
                </a:cubicBezTo>
                <a:cubicBezTo>
                  <a:pt x="202946" y="156476"/>
                  <a:pt x="157454" y="201612"/>
                  <a:pt x="101346" y="201612"/>
                </a:cubicBezTo>
                <a:cubicBezTo>
                  <a:pt x="45237" y="201612"/>
                  <a:pt x="-253" y="156476"/>
                  <a:pt x="0" y="100583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41164" y="2492375"/>
            <a:ext cx="203898" cy="201612"/>
          </a:xfrm>
          <a:custGeom>
            <a:avLst/>
            <a:gdLst>
              <a:gd name="connsiteX0" fmla="*/ 0 w 203898"/>
              <a:gd name="connsiteY0" fmla="*/ 101473 h 201612"/>
              <a:gd name="connsiteX1" fmla="*/ 102298 w 203898"/>
              <a:gd name="connsiteY1" fmla="*/ 0 h 201612"/>
              <a:gd name="connsiteX2" fmla="*/ 203898 w 203898"/>
              <a:gd name="connsiteY2" fmla="*/ 100812 h 201612"/>
              <a:gd name="connsiteX3" fmla="*/ 102298 w 203898"/>
              <a:gd name="connsiteY3" fmla="*/ 201612 h 201612"/>
              <a:gd name="connsiteX4" fmla="*/ 0 w 203898"/>
              <a:gd name="connsiteY4" fmla="*/ 101473 h 201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98" h="201612">
                <a:moveTo>
                  <a:pt x="0" y="101473"/>
                </a:moveTo>
                <a:cubicBezTo>
                  <a:pt x="698" y="45135"/>
                  <a:pt x="46189" y="0"/>
                  <a:pt x="102298" y="0"/>
                </a:cubicBezTo>
                <a:cubicBezTo>
                  <a:pt x="158406" y="0"/>
                  <a:pt x="203898" y="45135"/>
                  <a:pt x="203898" y="100812"/>
                </a:cubicBezTo>
                <a:cubicBezTo>
                  <a:pt x="203898" y="156476"/>
                  <a:pt x="158406" y="201612"/>
                  <a:pt x="102298" y="201612"/>
                </a:cubicBezTo>
                <a:cubicBezTo>
                  <a:pt x="46189" y="201612"/>
                  <a:pt x="698" y="156476"/>
                  <a:pt x="0" y="101473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87800" y="1739900"/>
            <a:ext cx="4203700" cy="5118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8331200" y="1600200"/>
            <a:ext cx="12827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4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Redis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微博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Vintage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							</a:tabLst>
            </a:pPr>
            <a:r>
              <a:rPr lang="en-US" altLang="zh-CN" sz="24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DNS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Spotify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SkyDNS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1727200"/>
            <a:ext cx="17780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69900" algn="l"/>
                <a:tab pos="495300" algn="l"/>
                <a:tab pos="889000" algn="l"/>
                <a:tab pos="1168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Raft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协议</a:t>
            </a:r>
          </a:p>
          <a:p>
            <a:pPr>
              <a:lnSpc>
                <a:spcPts val="2500"/>
              </a:lnSpc>
              <a:tabLst>
                <a:tab pos="469900" algn="l"/>
                <a:tab pos="495300" algn="l"/>
                <a:tab pos="889000" algn="l"/>
                <a:tab pos="11684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Consul</a:t>
            </a:r>
          </a:p>
          <a:p>
            <a:pPr>
              <a:lnSpc>
                <a:spcPts val="2500"/>
              </a:lnSpc>
              <a:tabLst>
                <a:tab pos="469900" algn="l"/>
                <a:tab pos="495300" algn="l"/>
                <a:tab pos="889000" algn="l"/>
                <a:tab pos="11684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etcd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469900" algn="l"/>
                <a:tab pos="495300" algn="l"/>
                <a:tab pos="889000" algn="l"/>
                <a:tab pos="1168400" algn="l"/>
              </a:tabLst>
            </a:pPr>
            <a:r>
              <a:rPr lang="en-US" altLang="zh-CN" sz="24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PAXOS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协议</a:t>
            </a:r>
          </a:p>
          <a:p>
            <a:pPr>
              <a:lnSpc>
                <a:spcPts val="2500"/>
              </a:lnSpc>
              <a:tabLst>
                <a:tab pos="469900" algn="l"/>
                <a:tab pos="495300" algn="l"/>
                <a:tab pos="889000" algn="l"/>
                <a:tab pos="1168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zookeeper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4254500"/>
            <a:ext cx="67437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19100" algn="l"/>
                <a:tab pos="5016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Consul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419100" algn="l"/>
                <a:tab pos="5016500" algn="l"/>
              </a:tabLst>
            </a:pP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一致性要求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419100" algn="l"/>
                <a:tab pos="5016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强一致性</a:t>
            </a:r>
          </a:p>
          <a:p>
            <a:pPr>
              <a:lnSpc>
                <a:spcPts val="2500"/>
              </a:lnSpc>
              <a:tabLst>
                <a:tab pos="419100" algn="l"/>
                <a:tab pos="5016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弱一致性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368300"/>
            <a:ext cx="2933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服务注册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服务发现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0059" y="1595627"/>
            <a:ext cx="1639823" cy="603504"/>
          </a:xfrm>
          <a:custGeom>
            <a:avLst/>
            <a:gdLst>
              <a:gd name="connsiteX0" fmla="*/ 0 w 1639823"/>
              <a:gd name="connsiteY0" fmla="*/ 0 h 603504"/>
              <a:gd name="connsiteX1" fmla="*/ 1639823 w 1639823"/>
              <a:gd name="connsiteY1" fmla="*/ 0 h 603504"/>
              <a:gd name="connsiteX2" fmla="*/ 1639823 w 1639823"/>
              <a:gd name="connsiteY2" fmla="*/ 603504 h 603504"/>
              <a:gd name="connsiteX3" fmla="*/ 0 w 1639823"/>
              <a:gd name="connsiteY3" fmla="*/ 603504 h 603504"/>
              <a:gd name="connsiteX4" fmla="*/ 0 w 1639823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603504">
                <a:moveTo>
                  <a:pt x="0" y="0"/>
                </a:moveTo>
                <a:lnTo>
                  <a:pt x="1639823" y="0"/>
                </a:lnTo>
                <a:lnTo>
                  <a:pt x="1639823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9883" y="1595627"/>
            <a:ext cx="8296656" cy="603504"/>
          </a:xfrm>
          <a:custGeom>
            <a:avLst/>
            <a:gdLst>
              <a:gd name="connsiteX0" fmla="*/ 0 w 8296656"/>
              <a:gd name="connsiteY0" fmla="*/ 0 h 603504"/>
              <a:gd name="connsiteX1" fmla="*/ 8296656 w 8296656"/>
              <a:gd name="connsiteY1" fmla="*/ 0 h 603504"/>
              <a:gd name="connsiteX2" fmla="*/ 8296656 w 8296656"/>
              <a:gd name="connsiteY2" fmla="*/ 603504 h 603504"/>
              <a:gd name="connsiteX3" fmla="*/ 0 w 8296656"/>
              <a:gd name="connsiteY3" fmla="*/ 603504 h 603504"/>
              <a:gd name="connsiteX4" fmla="*/ 0 w 8296656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96656" h="603504">
                <a:moveTo>
                  <a:pt x="0" y="0"/>
                </a:moveTo>
                <a:lnTo>
                  <a:pt x="8296656" y="0"/>
                </a:lnTo>
                <a:lnTo>
                  <a:pt x="8296656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16540" y="1595627"/>
            <a:ext cx="1373123" cy="603504"/>
          </a:xfrm>
          <a:custGeom>
            <a:avLst/>
            <a:gdLst>
              <a:gd name="connsiteX0" fmla="*/ 0 w 1373123"/>
              <a:gd name="connsiteY0" fmla="*/ 0 h 603504"/>
              <a:gd name="connsiteX1" fmla="*/ 1373123 w 1373123"/>
              <a:gd name="connsiteY1" fmla="*/ 0 h 603504"/>
              <a:gd name="connsiteX2" fmla="*/ 1373123 w 1373123"/>
              <a:gd name="connsiteY2" fmla="*/ 603504 h 603504"/>
              <a:gd name="connsiteX3" fmla="*/ 0 w 1373123"/>
              <a:gd name="connsiteY3" fmla="*/ 603504 h 603504"/>
              <a:gd name="connsiteX4" fmla="*/ 0 w 1373123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3123" h="603504">
                <a:moveTo>
                  <a:pt x="0" y="0"/>
                </a:moveTo>
                <a:lnTo>
                  <a:pt x="1373123" y="0"/>
                </a:lnTo>
                <a:lnTo>
                  <a:pt x="1373123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059" y="2842260"/>
            <a:ext cx="1639823" cy="603504"/>
          </a:xfrm>
          <a:custGeom>
            <a:avLst/>
            <a:gdLst>
              <a:gd name="connsiteX0" fmla="*/ 0 w 1639823"/>
              <a:gd name="connsiteY0" fmla="*/ 0 h 603504"/>
              <a:gd name="connsiteX1" fmla="*/ 1639823 w 1639823"/>
              <a:gd name="connsiteY1" fmla="*/ 0 h 603504"/>
              <a:gd name="connsiteX2" fmla="*/ 1639823 w 1639823"/>
              <a:gd name="connsiteY2" fmla="*/ 603504 h 603504"/>
              <a:gd name="connsiteX3" fmla="*/ 0 w 1639823"/>
              <a:gd name="connsiteY3" fmla="*/ 603504 h 603504"/>
              <a:gd name="connsiteX4" fmla="*/ 0 w 1639823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603504">
                <a:moveTo>
                  <a:pt x="0" y="0"/>
                </a:moveTo>
                <a:lnTo>
                  <a:pt x="1639823" y="0"/>
                </a:lnTo>
                <a:lnTo>
                  <a:pt x="1639823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9883" y="2842260"/>
            <a:ext cx="8296656" cy="603504"/>
          </a:xfrm>
          <a:custGeom>
            <a:avLst/>
            <a:gdLst>
              <a:gd name="connsiteX0" fmla="*/ 0 w 8296656"/>
              <a:gd name="connsiteY0" fmla="*/ 0 h 603504"/>
              <a:gd name="connsiteX1" fmla="*/ 8296656 w 8296656"/>
              <a:gd name="connsiteY1" fmla="*/ 0 h 603504"/>
              <a:gd name="connsiteX2" fmla="*/ 8296656 w 8296656"/>
              <a:gd name="connsiteY2" fmla="*/ 603504 h 603504"/>
              <a:gd name="connsiteX3" fmla="*/ 0 w 8296656"/>
              <a:gd name="connsiteY3" fmla="*/ 603504 h 603504"/>
              <a:gd name="connsiteX4" fmla="*/ 0 w 8296656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96656" h="603504">
                <a:moveTo>
                  <a:pt x="0" y="0"/>
                </a:moveTo>
                <a:lnTo>
                  <a:pt x="8296656" y="0"/>
                </a:lnTo>
                <a:lnTo>
                  <a:pt x="8296656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16540" y="2842260"/>
            <a:ext cx="1373123" cy="603504"/>
          </a:xfrm>
          <a:custGeom>
            <a:avLst/>
            <a:gdLst>
              <a:gd name="connsiteX0" fmla="*/ 0 w 1373123"/>
              <a:gd name="connsiteY0" fmla="*/ 0 h 603504"/>
              <a:gd name="connsiteX1" fmla="*/ 1373123 w 1373123"/>
              <a:gd name="connsiteY1" fmla="*/ 0 h 603504"/>
              <a:gd name="connsiteX2" fmla="*/ 1373123 w 1373123"/>
              <a:gd name="connsiteY2" fmla="*/ 603504 h 603504"/>
              <a:gd name="connsiteX3" fmla="*/ 0 w 1373123"/>
              <a:gd name="connsiteY3" fmla="*/ 603504 h 603504"/>
              <a:gd name="connsiteX4" fmla="*/ 0 w 1373123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3123" h="603504">
                <a:moveTo>
                  <a:pt x="0" y="0"/>
                </a:moveTo>
                <a:lnTo>
                  <a:pt x="1373123" y="0"/>
                </a:lnTo>
                <a:lnTo>
                  <a:pt x="1373123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059" y="4088891"/>
            <a:ext cx="1639823" cy="603504"/>
          </a:xfrm>
          <a:custGeom>
            <a:avLst/>
            <a:gdLst>
              <a:gd name="connsiteX0" fmla="*/ 0 w 1639823"/>
              <a:gd name="connsiteY0" fmla="*/ 0 h 603504"/>
              <a:gd name="connsiteX1" fmla="*/ 1639823 w 1639823"/>
              <a:gd name="connsiteY1" fmla="*/ 0 h 603504"/>
              <a:gd name="connsiteX2" fmla="*/ 1639823 w 1639823"/>
              <a:gd name="connsiteY2" fmla="*/ 603504 h 603504"/>
              <a:gd name="connsiteX3" fmla="*/ 0 w 1639823"/>
              <a:gd name="connsiteY3" fmla="*/ 603504 h 603504"/>
              <a:gd name="connsiteX4" fmla="*/ 0 w 1639823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603504">
                <a:moveTo>
                  <a:pt x="0" y="0"/>
                </a:moveTo>
                <a:lnTo>
                  <a:pt x="1639823" y="0"/>
                </a:lnTo>
                <a:lnTo>
                  <a:pt x="1639823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9883" y="4088891"/>
            <a:ext cx="8296656" cy="603504"/>
          </a:xfrm>
          <a:custGeom>
            <a:avLst/>
            <a:gdLst>
              <a:gd name="connsiteX0" fmla="*/ 0 w 8296656"/>
              <a:gd name="connsiteY0" fmla="*/ 0 h 603504"/>
              <a:gd name="connsiteX1" fmla="*/ 8296656 w 8296656"/>
              <a:gd name="connsiteY1" fmla="*/ 0 h 603504"/>
              <a:gd name="connsiteX2" fmla="*/ 8296656 w 8296656"/>
              <a:gd name="connsiteY2" fmla="*/ 603504 h 603504"/>
              <a:gd name="connsiteX3" fmla="*/ 0 w 8296656"/>
              <a:gd name="connsiteY3" fmla="*/ 603504 h 603504"/>
              <a:gd name="connsiteX4" fmla="*/ 0 w 8296656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96656" h="603504">
                <a:moveTo>
                  <a:pt x="0" y="0"/>
                </a:moveTo>
                <a:lnTo>
                  <a:pt x="8296656" y="0"/>
                </a:lnTo>
                <a:lnTo>
                  <a:pt x="8296656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16540" y="4088891"/>
            <a:ext cx="1373123" cy="603504"/>
          </a:xfrm>
          <a:custGeom>
            <a:avLst/>
            <a:gdLst>
              <a:gd name="connsiteX0" fmla="*/ 0 w 1373123"/>
              <a:gd name="connsiteY0" fmla="*/ 0 h 603504"/>
              <a:gd name="connsiteX1" fmla="*/ 1373123 w 1373123"/>
              <a:gd name="connsiteY1" fmla="*/ 0 h 603504"/>
              <a:gd name="connsiteX2" fmla="*/ 1373123 w 1373123"/>
              <a:gd name="connsiteY2" fmla="*/ 603504 h 603504"/>
              <a:gd name="connsiteX3" fmla="*/ 0 w 1373123"/>
              <a:gd name="connsiteY3" fmla="*/ 603504 h 603504"/>
              <a:gd name="connsiteX4" fmla="*/ 0 w 1373123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3123" h="603504">
                <a:moveTo>
                  <a:pt x="0" y="0"/>
                </a:moveTo>
                <a:lnTo>
                  <a:pt x="1373123" y="0"/>
                </a:lnTo>
                <a:lnTo>
                  <a:pt x="1373123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059" y="5334000"/>
            <a:ext cx="1639823" cy="605028"/>
          </a:xfrm>
          <a:custGeom>
            <a:avLst/>
            <a:gdLst>
              <a:gd name="connsiteX0" fmla="*/ 0 w 1639823"/>
              <a:gd name="connsiteY0" fmla="*/ 0 h 605028"/>
              <a:gd name="connsiteX1" fmla="*/ 1639823 w 1639823"/>
              <a:gd name="connsiteY1" fmla="*/ 0 h 605028"/>
              <a:gd name="connsiteX2" fmla="*/ 1639823 w 1639823"/>
              <a:gd name="connsiteY2" fmla="*/ 605028 h 605028"/>
              <a:gd name="connsiteX3" fmla="*/ 0 w 1639823"/>
              <a:gd name="connsiteY3" fmla="*/ 605028 h 605028"/>
              <a:gd name="connsiteX4" fmla="*/ 0 w 1639823"/>
              <a:gd name="connsiteY4" fmla="*/ 0 h 605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605028">
                <a:moveTo>
                  <a:pt x="0" y="0"/>
                </a:moveTo>
                <a:lnTo>
                  <a:pt x="1639823" y="0"/>
                </a:lnTo>
                <a:lnTo>
                  <a:pt x="1639823" y="605028"/>
                </a:lnTo>
                <a:lnTo>
                  <a:pt x="0" y="605028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9883" y="5334000"/>
            <a:ext cx="8296656" cy="605028"/>
          </a:xfrm>
          <a:custGeom>
            <a:avLst/>
            <a:gdLst>
              <a:gd name="connsiteX0" fmla="*/ 0 w 8296656"/>
              <a:gd name="connsiteY0" fmla="*/ 0 h 605028"/>
              <a:gd name="connsiteX1" fmla="*/ 8296656 w 8296656"/>
              <a:gd name="connsiteY1" fmla="*/ 0 h 605028"/>
              <a:gd name="connsiteX2" fmla="*/ 8296656 w 8296656"/>
              <a:gd name="connsiteY2" fmla="*/ 605028 h 605028"/>
              <a:gd name="connsiteX3" fmla="*/ 0 w 8296656"/>
              <a:gd name="connsiteY3" fmla="*/ 605028 h 605028"/>
              <a:gd name="connsiteX4" fmla="*/ 0 w 8296656"/>
              <a:gd name="connsiteY4" fmla="*/ 0 h 605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96656" h="605028">
                <a:moveTo>
                  <a:pt x="0" y="0"/>
                </a:moveTo>
                <a:lnTo>
                  <a:pt x="8296656" y="0"/>
                </a:lnTo>
                <a:lnTo>
                  <a:pt x="8296656" y="605028"/>
                </a:lnTo>
                <a:lnTo>
                  <a:pt x="0" y="605028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16540" y="5334000"/>
            <a:ext cx="1373123" cy="605028"/>
          </a:xfrm>
          <a:custGeom>
            <a:avLst/>
            <a:gdLst>
              <a:gd name="connsiteX0" fmla="*/ 0 w 1373123"/>
              <a:gd name="connsiteY0" fmla="*/ 0 h 605028"/>
              <a:gd name="connsiteX1" fmla="*/ 1373123 w 1373123"/>
              <a:gd name="connsiteY1" fmla="*/ 0 h 605028"/>
              <a:gd name="connsiteX2" fmla="*/ 1373123 w 1373123"/>
              <a:gd name="connsiteY2" fmla="*/ 605028 h 605028"/>
              <a:gd name="connsiteX3" fmla="*/ 0 w 1373123"/>
              <a:gd name="connsiteY3" fmla="*/ 605028 h 605028"/>
              <a:gd name="connsiteX4" fmla="*/ 0 w 1373123"/>
              <a:gd name="connsiteY4" fmla="*/ 0 h 605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3123" h="605028">
                <a:moveTo>
                  <a:pt x="0" y="0"/>
                </a:moveTo>
                <a:lnTo>
                  <a:pt x="1373123" y="0"/>
                </a:lnTo>
                <a:lnTo>
                  <a:pt x="1373123" y="605028"/>
                </a:lnTo>
                <a:lnTo>
                  <a:pt x="0" y="605028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729" y="993241"/>
            <a:ext cx="11310620" cy="12700"/>
          </a:xfrm>
          <a:custGeom>
            <a:avLst/>
            <a:gdLst>
              <a:gd name="connsiteX0" fmla="*/ 0 w 11310620"/>
              <a:gd name="connsiteY0" fmla="*/ 6350 h 12700"/>
              <a:gd name="connsiteX1" fmla="*/ 11310620 w 1131062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20" h="12700">
                <a:moveTo>
                  <a:pt x="0" y="6350"/>
                </a:moveTo>
                <a:lnTo>
                  <a:pt x="1131062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729" y="1582521"/>
            <a:ext cx="11310620" cy="25400"/>
          </a:xfrm>
          <a:custGeom>
            <a:avLst/>
            <a:gdLst>
              <a:gd name="connsiteX0" fmla="*/ 0 w 11310620"/>
              <a:gd name="connsiteY0" fmla="*/ 12700 h 25400"/>
              <a:gd name="connsiteX1" fmla="*/ 11310620 w 1131062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20" h="25400">
                <a:moveTo>
                  <a:pt x="0" y="12700"/>
                </a:moveTo>
                <a:lnTo>
                  <a:pt x="11310620" y="12700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3379" y="999591"/>
            <a:ext cx="12700" cy="4939029"/>
          </a:xfrm>
          <a:custGeom>
            <a:avLst/>
            <a:gdLst>
              <a:gd name="connsiteX0" fmla="*/ 6350 w 12700"/>
              <a:gd name="connsiteY0" fmla="*/ 0 h 4939029"/>
              <a:gd name="connsiteX1" fmla="*/ 6350 w 12700"/>
              <a:gd name="connsiteY1" fmla="*/ 4939030 h 4939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939029">
                <a:moveTo>
                  <a:pt x="6350" y="0"/>
                </a:moveTo>
                <a:lnTo>
                  <a:pt x="6350" y="493903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4219" y="999591"/>
            <a:ext cx="12700" cy="4939029"/>
          </a:xfrm>
          <a:custGeom>
            <a:avLst/>
            <a:gdLst>
              <a:gd name="connsiteX0" fmla="*/ 6350 w 12700"/>
              <a:gd name="connsiteY0" fmla="*/ 0 h 4939029"/>
              <a:gd name="connsiteX1" fmla="*/ 6350 w 12700"/>
              <a:gd name="connsiteY1" fmla="*/ 4939030 h 4939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939029">
                <a:moveTo>
                  <a:pt x="6350" y="0"/>
                </a:moveTo>
                <a:lnTo>
                  <a:pt x="6350" y="493903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09859" y="999591"/>
            <a:ext cx="12700" cy="4939029"/>
          </a:xfrm>
          <a:custGeom>
            <a:avLst/>
            <a:gdLst>
              <a:gd name="connsiteX0" fmla="*/ 6350 w 12700"/>
              <a:gd name="connsiteY0" fmla="*/ 0 h 4939029"/>
              <a:gd name="connsiteX1" fmla="*/ 6350 w 12700"/>
              <a:gd name="connsiteY1" fmla="*/ 4939030 h 4939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939029">
                <a:moveTo>
                  <a:pt x="6350" y="0"/>
                </a:moveTo>
                <a:lnTo>
                  <a:pt x="6350" y="493903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84000" y="999591"/>
            <a:ext cx="12700" cy="4939029"/>
          </a:xfrm>
          <a:custGeom>
            <a:avLst/>
            <a:gdLst>
              <a:gd name="connsiteX0" fmla="*/ 6350 w 12700"/>
              <a:gd name="connsiteY0" fmla="*/ 0 h 4939029"/>
              <a:gd name="connsiteX1" fmla="*/ 6350 w 12700"/>
              <a:gd name="connsiteY1" fmla="*/ 4939030 h 4939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939029">
                <a:moveTo>
                  <a:pt x="6350" y="0"/>
                </a:moveTo>
                <a:lnTo>
                  <a:pt x="6350" y="493903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729" y="2192756"/>
            <a:ext cx="11310620" cy="12700"/>
          </a:xfrm>
          <a:custGeom>
            <a:avLst/>
            <a:gdLst>
              <a:gd name="connsiteX0" fmla="*/ 0 w 11310620"/>
              <a:gd name="connsiteY0" fmla="*/ 6350 h 12700"/>
              <a:gd name="connsiteX1" fmla="*/ 11310620 w 1131062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20" h="12700">
                <a:moveTo>
                  <a:pt x="0" y="6350"/>
                </a:moveTo>
                <a:lnTo>
                  <a:pt x="1131062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729" y="2835376"/>
            <a:ext cx="11310620" cy="12700"/>
          </a:xfrm>
          <a:custGeom>
            <a:avLst/>
            <a:gdLst>
              <a:gd name="connsiteX0" fmla="*/ 0 w 11310620"/>
              <a:gd name="connsiteY0" fmla="*/ 6350 h 12700"/>
              <a:gd name="connsiteX1" fmla="*/ 11310620 w 1131062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20" h="12700">
                <a:moveTo>
                  <a:pt x="0" y="6350"/>
                </a:moveTo>
                <a:lnTo>
                  <a:pt x="1131062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729" y="3439261"/>
            <a:ext cx="11310620" cy="12700"/>
          </a:xfrm>
          <a:custGeom>
            <a:avLst/>
            <a:gdLst>
              <a:gd name="connsiteX0" fmla="*/ 0 w 11310620"/>
              <a:gd name="connsiteY0" fmla="*/ 6350 h 12700"/>
              <a:gd name="connsiteX1" fmla="*/ 11310620 w 1131062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20" h="12700">
                <a:moveTo>
                  <a:pt x="0" y="6350"/>
                </a:moveTo>
                <a:lnTo>
                  <a:pt x="1131062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729" y="4081881"/>
            <a:ext cx="11310620" cy="12700"/>
          </a:xfrm>
          <a:custGeom>
            <a:avLst/>
            <a:gdLst>
              <a:gd name="connsiteX0" fmla="*/ 0 w 11310620"/>
              <a:gd name="connsiteY0" fmla="*/ 6350 h 12700"/>
              <a:gd name="connsiteX1" fmla="*/ 11310620 w 1131062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20" h="12700">
                <a:moveTo>
                  <a:pt x="0" y="6350"/>
                </a:moveTo>
                <a:lnTo>
                  <a:pt x="1131062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729" y="4685766"/>
            <a:ext cx="11310620" cy="12700"/>
          </a:xfrm>
          <a:custGeom>
            <a:avLst/>
            <a:gdLst>
              <a:gd name="connsiteX0" fmla="*/ 0 w 11310620"/>
              <a:gd name="connsiteY0" fmla="*/ 6350 h 12700"/>
              <a:gd name="connsiteX1" fmla="*/ 11310620 w 1131062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20" h="12700">
                <a:moveTo>
                  <a:pt x="0" y="6350"/>
                </a:moveTo>
                <a:lnTo>
                  <a:pt x="1131062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729" y="5328386"/>
            <a:ext cx="11310620" cy="12700"/>
          </a:xfrm>
          <a:custGeom>
            <a:avLst/>
            <a:gdLst>
              <a:gd name="connsiteX0" fmla="*/ 0 w 11310620"/>
              <a:gd name="connsiteY0" fmla="*/ 6350 h 12700"/>
              <a:gd name="connsiteX1" fmla="*/ 11310620 w 1131062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20" h="12700">
                <a:moveTo>
                  <a:pt x="0" y="6350"/>
                </a:moveTo>
                <a:lnTo>
                  <a:pt x="1131062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729" y="5932271"/>
            <a:ext cx="11310620" cy="12700"/>
          </a:xfrm>
          <a:custGeom>
            <a:avLst/>
            <a:gdLst>
              <a:gd name="connsiteX0" fmla="*/ 0 w 11310620"/>
              <a:gd name="connsiteY0" fmla="*/ 6350 h 12700"/>
              <a:gd name="connsiteX1" fmla="*/ 11310620 w 1131062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20" h="12700">
                <a:moveTo>
                  <a:pt x="0" y="6350"/>
                </a:moveTo>
                <a:lnTo>
                  <a:pt x="1131062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63700" y="3683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强一致性方案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09800" y="1168400"/>
            <a:ext cx="457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说明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02900" y="1168400"/>
            <a:ext cx="914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编写语言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1727200"/>
            <a:ext cx="1041400" cy="403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Doozer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Etcd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Consul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SmartStack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Eureka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Serf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09800" y="1727200"/>
            <a:ext cx="7988300" cy="403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来自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Apache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，强一致性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(CP),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Zab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协议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PAXOS)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doozerd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语言客户端，强一致性，使用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PAXOS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协议。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很多年前就存在的项目，已经停滞很久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.(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没有特殊理由，不要选择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据说是受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Doozer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启发，使用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Raft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协议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来自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hashicorp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公司，和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etcd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一样也是基于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Raft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协议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Consul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最大的优势，是提供可以直接使用的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成品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来自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Airbnb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Nerve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Synapse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两个部分组成，依赖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haproxy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来自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Netflix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服务器端和客户端都是用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语言编写，因此只能用于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和基于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JVM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的语言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采用的是基于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gossip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SWIM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协议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02900" y="1727200"/>
            <a:ext cx="457200" cy="403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Ruby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23672" y="2702051"/>
            <a:ext cx="1639823" cy="643127"/>
          </a:xfrm>
          <a:custGeom>
            <a:avLst/>
            <a:gdLst>
              <a:gd name="connsiteX0" fmla="*/ 0 w 1639823"/>
              <a:gd name="connsiteY0" fmla="*/ 0 h 643127"/>
              <a:gd name="connsiteX1" fmla="*/ 1639823 w 1639823"/>
              <a:gd name="connsiteY1" fmla="*/ 0 h 643127"/>
              <a:gd name="connsiteX2" fmla="*/ 1639823 w 1639823"/>
              <a:gd name="connsiteY2" fmla="*/ 643127 h 643127"/>
              <a:gd name="connsiteX3" fmla="*/ 0 w 1639823"/>
              <a:gd name="connsiteY3" fmla="*/ 643127 h 643127"/>
              <a:gd name="connsiteX4" fmla="*/ 0 w 1639823"/>
              <a:gd name="connsiteY4" fmla="*/ 0 h 643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643127">
                <a:moveTo>
                  <a:pt x="0" y="0"/>
                </a:moveTo>
                <a:lnTo>
                  <a:pt x="1639823" y="0"/>
                </a:lnTo>
                <a:lnTo>
                  <a:pt x="1639823" y="643127"/>
                </a:lnTo>
                <a:lnTo>
                  <a:pt x="0" y="6431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2702051"/>
            <a:ext cx="8296656" cy="643127"/>
          </a:xfrm>
          <a:custGeom>
            <a:avLst/>
            <a:gdLst>
              <a:gd name="connsiteX0" fmla="*/ 0 w 8296656"/>
              <a:gd name="connsiteY0" fmla="*/ 0 h 643127"/>
              <a:gd name="connsiteX1" fmla="*/ 8296656 w 8296656"/>
              <a:gd name="connsiteY1" fmla="*/ 0 h 643127"/>
              <a:gd name="connsiteX2" fmla="*/ 8296656 w 8296656"/>
              <a:gd name="connsiteY2" fmla="*/ 643127 h 643127"/>
              <a:gd name="connsiteX3" fmla="*/ 0 w 8296656"/>
              <a:gd name="connsiteY3" fmla="*/ 643127 h 643127"/>
              <a:gd name="connsiteX4" fmla="*/ 0 w 8296656"/>
              <a:gd name="connsiteY4" fmla="*/ 0 h 643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96656" h="643127">
                <a:moveTo>
                  <a:pt x="0" y="0"/>
                </a:moveTo>
                <a:lnTo>
                  <a:pt x="8296656" y="0"/>
                </a:lnTo>
                <a:lnTo>
                  <a:pt x="8296656" y="643127"/>
                </a:lnTo>
                <a:lnTo>
                  <a:pt x="0" y="6431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0152" y="2702051"/>
            <a:ext cx="1373123" cy="643127"/>
          </a:xfrm>
          <a:custGeom>
            <a:avLst/>
            <a:gdLst>
              <a:gd name="connsiteX0" fmla="*/ 0 w 1373123"/>
              <a:gd name="connsiteY0" fmla="*/ 0 h 643127"/>
              <a:gd name="connsiteX1" fmla="*/ 1373123 w 1373123"/>
              <a:gd name="connsiteY1" fmla="*/ 0 h 643127"/>
              <a:gd name="connsiteX2" fmla="*/ 1373123 w 1373123"/>
              <a:gd name="connsiteY2" fmla="*/ 643127 h 643127"/>
              <a:gd name="connsiteX3" fmla="*/ 0 w 1373123"/>
              <a:gd name="connsiteY3" fmla="*/ 643127 h 643127"/>
              <a:gd name="connsiteX4" fmla="*/ 0 w 1373123"/>
              <a:gd name="connsiteY4" fmla="*/ 0 h 643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3123" h="643127">
                <a:moveTo>
                  <a:pt x="0" y="0"/>
                </a:moveTo>
                <a:lnTo>
                  <a:pt x="1373123" y="0"/>
                </a:lnTo>
                <a:lnTo>
                  <a:pt x="1373123" y="643127"/>
                </a:lnTo>
                <a:lnTo>
                  <a:pt x="0" y="6431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3672" y="3948684"/>
            <a:ext cx="1639823" cy="603503"/>
          </a:xfrm>
          <a:custGeom>
            <a:avLst/>
            <a:gdLst>
              <a:gd name="connsiteX0" fmla="*/ 0 w 1639823"/>
              <a:gd name="connsiteY0" fmla="*/ 0 h 603503"/>
              <a:gd name="connsiteX1" fmla="*/ 1639823 w 1639823"/>
              <a:gd name="connsiteY1" fmla="*/ 0 h 603503"/>
              <a:gd name="connsiteX2" fmla="*/ 1639823 w 1639823"/>
              <a:gd name="connsiteY2" fmla="*/ 603503 h 603503"/>
              <a:gd name="connsiteX3" fmla="*/ 0 w 1639823"/>
              <a:gd name="connsiteY3" fmla="*/ 603503 h 603503"/>
              <a:gd name="connsiteX4" fmla="*/ 0 w 1639823"/>
              <a:gd name="connsiteY4" fmla="*/ 0 h 6035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9823" h="603503">
                <a:moveTo>
                  <a:pt x="0" y="0"/>
                </a:moveTo>
                <a:lnTo>
                  <a:pt x="1639823" y="0"/>
                </a:lnTo>
                <a:lnTo>
                  <a:pt x="1639823" y="603503"/>
                </a:lnTo>
                <a:lnTo>
                  <a:pt x="0" y="603503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3948684"/>
            <a:ext cx="8296656" cy="603503"/>
          </a:xfrm>
          <a:custGeom>
            <a:avLst/>
            <a:gdLst>
              <a:gd name="connsiteX0" fmla="*/ 0 w 8296656"/>
              <a:gd name="connsiteY0" fmla="*/ 0 h 603503"/>
              <a:gd name="connsiteX1" fmla="*/ 8296656 w 8296656"/>
              <a:gd name="connsiteY1" fmla="*/ 0 h 603503"/>
              <a:gd name="connsiteX2" fmla="*/ 8296656 w 8296656"/>
              <a:gd name="connsiteY2" fmla="*/ 603503 h 603503"/>
              <a:gd name="connsiteX3" fmla="*/ 0 w 8296656"/>
              <a:gd name="connsiteY3" fmla="*/ 603503 h 603503"/>
              <a:gd name="connsiteX4" fmla="*/ 0 w 8296656"/>
              <a:gd name="connsiteY4" fmla="*/ 0 h 6035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96656" h="603503">
                <a:moveTo>
                  <a:pt x="0" y="0"/>
                </a:moveTo>
                <a:lnTo>
                  <a:pt x="8296656" y="0"/>
                </a:lnTo>
                <a:lnTo>
                  <a:pt x="8296656" y="603503"/>
                </a:lnTo>
                <a:lnTo>
                  <a:pt x="0" y="603503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0152" y="3948684"/>
            <a:ext cx="1373123" cy="603503"/>
          </a:xfrm>
          <a:custGeom>
            <a:avLst/>
            <a:gdLst>
              <a:gd name="connsiteX0" fmla="*/ 0 w 1373123"/>
              <a:gd name="connsiteY0" fmla="*/ 0 h 603503"/>
              <a:gd name="connsiteX1" fmla="*/ 1373123 w 1373123"/>
              <a:gd name="connsiteY1" fmla="*/ 0 h 603503"/>
              <a:gd name="connsiteX2" fmla="*/ 1373123 w 1373123"/>
              <a:gd name="connsiteY2" fmla="*/ 603503 h 603503"/>
              <a:gd name="connsiteX3" fmla="*/ 0 w 1373123"/>
              <a:gd name="connsiteY3" fmla="*/ 603503 h 603503"/>
              <a:gd name="connsiteX4" fmla="*/ 0 w 1373123"/>
              <a:gd name="connsiteY4" fmla="*/ 0 h 6035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3123" h="603503">
                <a:moveTo>
                  <a:pt x="0" y="0"/>
                </a:moveTo>
                <a:lnTo>
                  <a:pt x="1373123" y="0"/>
                </a:lnTo>
                <a:lnTo>
                  <a:pt x="1373123" y="603503"/>
                </a:lnTo>
                <a:lnTo>
                  <a:pt x="0" y="603503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935" y="2100745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935" y="2690025"/>
            <a:ext cx="11310619" cy="25400"/>
          </a:xfrm>
          <a:custGeom>
            <a:avLst/>
            <a:gdLst>
              <a:gd name="connsiteX0" fmla="*/ 0 w 11310619"/>
              <a:gd name="connsiteY0" fmla="*/ 12700 h 25400"/>
              <a:gd name="connsiteX1" fmla="*/ 11310619 w 11310619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25400">
                <a:moveTo>
                  <a:pt x="0" y="12700"/>
                </a:moveTo>
                <a:lnTo>
                  <a:pt x="11310619" y="12700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6585" y="2107095"/>
            <a:ext cx="12700" cy="3049270"/>
          </a:xfrm>
          <a:custGeom>
            <a:avLst/>
            <a:gdLst>
              <a:gd name="connsiteX0" fmla="*/ 6350 w 12700"/>
              <a:gd name="connsiteY0" fmla="*/ 0 h 3049270"/>
              <a:gd name="connsiteX1" fmla="*/ 6350 w 12700"/>
              <a:gd name="connsiteY1" fmla="*/ 3049270 h 30492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049270">
                <a:moveTo>
                  <a:pt x="6350" y="0"/>
                </a:moveTo>
                <a:lnTo>
                  <a:pt x="6350" y="304927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7425" y="2107095"/>
            <a:ext cx="12700" cy="3049270"/>
          </a:xfrm>
          <a:custGeom>
            <a:avLst/>
            <a:gdLst>
              <a:gd name="connsiteX0" fmla="*/ 6350 w 12700"/>
              <a:gd name="connsiteY0" fmla="*/ 0 h 3049270"/>
              <a:gd name="connsiteX1" fmla="*/ 6350 w 12700"/>
              <a:gd name="connsiteY1" fmla="*/ 3049270 h 30492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049270">
                <a:moveTo>
                  <a:pt x="6350" y="0"/>
                </a:moveTo>
                <a:lnTo>
                  <a:pt x="6350" y="304927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53065" y="2107095"/>
            <a:ext cx="12700" cy="3049270"/>
          </a:xfrm>
          <a:custGeom>
            <a:avLst/>
            <a:gdLst>
              <a:gd name="connsiteX0" fmla="*/ 6350 w 12700"/>
              <a:gd name="connsiteY0" fmla="*/ 0 h 3049270"/>
              <a:gd name="connsiteX1" fmla="*/ 6350 w 12700"/>
              <a:gd name="connsiteY1" fmla="*/ 3049270 h 30492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049270">
                <a:moveTo>
                  <a:pt x="6350" y="0"/>
                </a:moveTo>
                <a:lnTo>
                  <a:pt x="6350" y="304927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27205" y="2107095"/>
            <a:ext cx="12700" cy="3049270"/>
          </a:xfrm>
          <a:custGeom>
            <a:avLst/>
            <a:gdLst>
              <a:gd name="connsiteX0" fmla="*/ 6350 w 12700"/>
              <a:gd name="connsiteY0" fmla="*/ 0 h 3049270"/>
              <a:gd name="connsiteX1" fmla="*/ 6350 w 12700"/>
              <a:gd name="connsiteY1" fmla="*/ 3049270 h 30492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049270">
                <a:moveTo>
                  <a:pt x="6350" y="0"/>
                </a:moveTo>
                <a:lnTo>
                  <a:pt x="6350" y="304927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935" y="3338995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935" y="3942245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935" y="4546130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935" y="5150015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63700" y="3683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弱一致性方案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81700" y="2286000"/>
            <a:ext cx="457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说明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79100" y="2286000"/>
            <a:ext cx="914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实现方式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2857500"/>
            <a:ext cx="13335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Vintage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Spotify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(DNS)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SkyDNS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Consul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2717800"/>
            <a:ext cx="47625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新浪微博内部使用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没有见到开源</a:t>
            </a:r>
            <a:r>
              <a:rPr lang="en-US" altLang="zh-CN" sz="1800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,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可以借鉴思路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Redis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的轻量级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KV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存储系统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可以和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Nginx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集成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39400" y="2857500"/>
            <a:ext cx="4826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Redis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65759" y="2111603"/>
            <a:ext cx="11028362" cy="7620"/>
          </a:xfrm>
          <a:custGeom>
            <a:avLst/>
            <a:gdLst>
              <a:gd name="connsiteX0" fmla="*/ 0 w 11028362"/>
              <a:gd name="connsiteY0" fmla="*/ 3810 h 7620"/>
              <a:gd name="connsiteX1" fmla="*/ 11028362 w 11028362"/>
              <a:gd name="connsiteY1" fmla="*/ 381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28362" h="7620">
                <a:moveTo>
                  <a:pt x="0" y="3810"/>
                </a:moveTo>
                <a:lnTo>
                  <a:pt x="11028362" y="3810"/>
                </a:lnTo>
              </a:path>
            </a:pathLst>
          </a:custGeom>
          <a:ln w="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5300" y="2679700"/>
            <a:ext cx="16256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3700" y="2679700"/>
            <a:ext cx="1739900" cy="95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19900" y="2679700"/>
            <a:ext cx="1943100" cy="95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69400" y="2679700"/>
            <a:ext cx="21971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63700" y="368300"/>
            <a:ext cx="74676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003300" algn="l"/>
                <a:tab pos="23368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内建服务注册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03300" algn="l"/>
                <a:tab pos="2336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服务注册是任何一个服务化/微服务框架的必不可少的部分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003300" algn="l"/>
                <a:tab pos="23368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很多框架内建了对服务注册的支持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3721100"/>
            <a:ext cx="2438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</a:p>
          <a:p>
            <a:pPr>
              <a:lnSpc>
                <a:spcPts val="2800"/>
              </a:lnSpc>
              <a:tabLst>
                <a:tab pos="4445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支持注册中心扩展</a:t>
            </a:r>
          </a:p>
          <a:p>
            <a:pPr>
              <a:lnSpc>
                <a:spcPts val="2100"/>
              </a:lnSpc>
              <a:tabLst>
                <a:tab pos="4445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支持多种实现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默认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92600" y="3721100"/>
            <a:ext cx="18796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Motan</a:t>
            </a:r>
          </a:p>
          <a:p>
            <a:pPr>
              <a:lnSpc>
                <a:spcPts val="2800"/>
              </a:lnSpc>
              <a:tabLst>
                <a:tab pos="1143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支持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</a:p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支持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consul</a:t>
            </a:r>
          </a:p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内部用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Vintage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81800" y="3721100"/>
            <a:ext cx="25273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8100" algn="l"/>
              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</a:p>
          <a:p>
            <a:pPr>
              <a:lnSpc>
                <a:spcPts val="28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Consul</a:t>
            </a:r>
          </a:p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26600" y="3695700"/>
            <a:ext cx="1930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8100" algn="l"/>
              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OSS</a:t>
            </a:r>
          </a:p>
          <a:p>
            <a:pPr>
              <a:lnSpc>
                <a:spcPts val="26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Eureka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65759" y="2111603"/>
            <a:ext cx="11028362" cy="7620"/>
          </a:xfrm>
          <a:custGeom>
            <a:avLst/>
            <a:gdLst>
              <a:gd name="connsiteX0" fmla="*/ 0 w 11028362"/>
              <a:gd name="connsiteY0" fmla="*/ 3810 h 7620"/>
              <a:gd name="connsiteX1" fmla="*/ 11028362 w 11028362"/>
              <a:gd name="connsiteY1" fmla="*/ 381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28362" h="7620">
                <a:moveTo>
                  <a:pt x="0" y="3810"/>
                </a:moveTo>
                <a:lnTo>
                  <a:pt x="11028362" y="3810"/>
                </a:lnTo>
              </a:path>
            </a:pathLst>
          </a:custGeom>
          <a:ln w="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8792" y="4710404"/>
            <a:ext cx="4133329" cy="693165"/>
          </a:xfrm>
          <a:custGeom>
            <a:avLst/>
            <a:gdLst>
              <a:gd name="connsiteX0" fmla="*/ 376275 w 4133329"/>
              <a:gd name="connsiteY0" fmla="*/ 228879 h 693165"/>
              <a:gd name="connsiteX1" fmla="*/ 370166 w 4133329"/>
              <a:gd name="connsiteY1" fmla="*/ 208343 h 693165"/>
              <a:gd name="connsiteX2" fmla="*/ 1015415 w 4133329"/>
              <a:gd name="connsiteY2" fmla="*/ 60947 h 693165"/>
              <a:gd name="connsiteX3" fmla="*/ 1341678 w 4133329"/>
              <a:gd name="connsiteY3" fmla="*/ 81152 h 693165"/>
              <a:gd name="connsiteX4" fmla="*/ 1791766 w 4133329"/>
              <a:gd name="connsiteY4" fmla="*/ 19291 h 693165"/>
              <a:gd name="connsiteX5" fmla="*/ 2149220 w 4133329"/>
              <a:gd name="connsiteY5" fmla="*/ 52780 h 693165"/>
              <a:gd name="connsiteX6" fmla="*/ 2522512 w 4133329"/>
              <a:gd name="connsiteY6" fmla="*/ 0 h 693165"/>
              <a:gd name="connsiteX7" fmla="*/ 2854172 w 4133329"/>
              <a:gd name="connsiteY7" fmla="*/ 37528 h 693165"/>
              <a:gd name="connsiteX8" fmla="*/ 3208197 w 4133329"/>
              <a:gd name="connsiteY8" fmla="*/ 152 h 693165"/>
              <a:gd name="connsiteX9" fmla="*/ 3664965 w 4133329"/>
              <a:gd name="connsiteY9" fmla="*/ 87134 h 693165"/>
              <a:gd name="connsiteX10" fmla="*/ 4040542 w 4133329"/>
              <a:gd name="connsiteY10" fmla="*/ 199707 h 693165"/>
              <a:gd name="connsiteX11" fmla="*/ 3999395 w 4133329"/>
              <a:gd name="connsiteY11" fmla="*/ 245706 h 693165"/>
              <a:gd name="connsiteX12" fmla="*/ 4133329 w 4133329"/>
              <a:gd name="connsiteY12" fmla="*/ 335788 h 693165"/>
              <a:gd name="connsiteX13" fmla="*/ 3577920 w 4133329"/>
              <a:gd name="connsiteY13" fmla="*/ 482193 h 693165"/>
              <a:gd name="connsiteX14" fmla="*/ 3025178 w 4133329"/>
              <a:gd name="connsiteY14" fmla="*/ 607364 h 693165"/>
              <a:gd name="connsiteX15" fmla="*/ 2732404 w 4133329"/>
              <a:gd name="connsiteY15" fmla="*/ 588225 h 693165"/>
              <a:gd name="connsiteX16" fmla="*/ 2114803 w 4133329"/>
              <a:gd name="connsiteY16" fmla="*/ 693165 h 693165"/>
              <a:gd name="connsiteX17" fmla="*/ 1578419 w 4133329"/>
              <a:gd name="connsiteY17" fmla="*/ 627519 h 693165"/>
              <a:gd name="connsiteX18" fmla="*/ 1198283 w 4133329"/>
              <a:gd name="connsiteY18" fmla="*/ 651674 h 693165"/>
              <a:gd name="connsiteX19" fmla="*/ 558203 w 4133329"/>
              <a:gd name="connsiteY19" fmla="*/ 566673 h 693165"/>
              <a:gd name="connsiteX20" fmla="*/ 509473 w 4133329"/>
              <a:gd name="connsiteY20" fmla="*/ 567321 h 693165"/>
              <a:gd name="connsiteX21" fmla="*/ 92875 w 4133329"/>
              <a:gd name="connsiteY21" fmla="*/ 472401 h 693165"/>
              <a:gd name="connsiteX22" fmla="*/ 205320 w 4133329"/>
              <a:gd name="connsiteY22" fmla="*/ 407530 h 693165"/>
              <a:gd name="connsiteX23" fmla="*/ 0 w 4133329"/>
              <a:gd name="connsiteY23" fmla="*/ 325246 h 693165"/>
              <a:gd name="connsiteX24" fmla="*/ 371703 w 4133329"/>
              <a:gd name="connsiteY24" fmla="*/ 230403 h 693165"/>
              <a:gd name="connsiteX25" fmla="*/ 376275 w 4133329"/>
              <a:gd name="connsiteY25" fmla="*/ 228879 h 693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4133329" h="693165">
                <a:moveTo>
                  <a:pt x="376275" y="228879"/>
                </a:moveTo>
                <a:cubicBezTo>
                  <a:pt x="372160" y="221729"/>
                  <a:pt x="370166" y="215099"/>
                  <a:pt x="370166" y="208343"/>
                </a:cubicBezTo>
                <a:cubicBezTo>
                  <a:pt x="370166" y="126936"/>
                  <a:pt x="659053" y="60947"/>
                  <a:pt x="1015415" y="60947"/>
                </a:cubicBezTo>
                <a:cubicBezTo>
                  <a:pt x="1134465" y="60947"/>
                  <a:pt x="1245971" y="68313"/>
                  <a:pt x="1341678" y="81152"/>
                </a:cubicBezTo>
                <a:cubicBezTo>
                  <a:pt x="1427365" y="44348"/>
                  <a:pt x="1596770" y="19291"/>
                  <a:pt x="1791766" y="19291"/>
                </a:cubicBezTo>
                <a:cubicBezTo>
                  <a:pt x="1931034" y="19291"/>
                  <a:pt x="2057247" y="32067"/>
                  <a:pt x="2149220" y="52780"/>
                </a:cubicBezTo>
                <a:cubicBezTo>
                  <a:pt x="2217661" y="21488"/>
                  <a:pt x="2359113" y="0"/>
                  <a:pt x="2522512" y="0"/>
                </a:cubicBezTo>
                <a:cubicBezTo>
                  <a:pt x="2657754" y="0"/>
                  <a:pt x="2777972" y="14719"/>
                  <a:pt x="2854172" y="37528"/>
                </a:cubicBezTo>
                <a:cubicBezTo>
                  <a:pt x="2939300" y="14668"/>
                  <a:pt x="3066313" y="152"/>
                  <a:pt x="3208197" y="152"/>
                </a:cubicBezTo>
                <a:cubicBezTo>
                  <a:pt x="3436391" y="152"/>
                  <a:pt x="3626129" y="37693"/>
                  <a:pt x="3664965" y="87134"/>
                </a:cubicBezTo>
                <a:cubicBezTo>
                  <a:pt x="3881450" y="100609"/>
                  <a:pt x="4040542" y="145910"/>
                  <a:pt x="4040542" y="199707"/>
                </a:cubicBezTo>
                <a:cubicBezTo>
                  <a:pt x="4040542" y="216052"/>
                  <a:pt x="4025862" y="231597"/>
                  <a:pt x="3999395" y="245706"/>
                </a:cubicBezTo>
                <a:cubicBezTo>
                  <a:pt x="4083393" y="270649"/>
                  <a:pt x="4133329" y="301891"/>
                  <a:pt x="4133329" y="335788"/>
                </a:cubicBezTo>
                <a:cubicBezTo>
                  <a:pt x="4133329" y="410349"/>
                  <a:pt x="3891788" y="472020"/>
                  <a:pt x="3577920" y="482193"/>
                </a:cubicBezTo>
                <a:cubicBezTo>
                  <a:pt x="3575519" y="551420"/>
                  <a:pt x="3328961" y="607364"/>
                  <a:pt x="3025178" y="607364"/>
                </a:cubicBezTo>
                <a:cubicBezTo>
                  <a:pt x="2917647" y="607364"/>
                  <a:pt x="2817279" y="600354"/>
                  <a:pt x="2732404" y="588225"/>
                </a:cubicBezTo>
                <a:cubicBezTo>
                  <a:pt x="2652115" y="648969"/>
                  <a:pt x="2405989" y="693165"/>
                  <a:pt x="2114803" y="693165"/>
                </a:cubicBezTo>
                <a:cubicBezTo>
                  <a:pt x="1891195" y="693165"/>
                  <a:pt x="1694167" y="667105"/>
                  <a:pt x="1578419" y="627519"/>
                </a:cubicBezTo>
                <a:cubicBezTo>
                  <a:pt x="1467383" y="642861"/>
                  <a:pt x="1337322" y="651674"/>
                  <a:pt x="1198283" y="651674"/>
                </a:cubicBezTo>
                <a:cubicBezTo>
                  <a:pt x="924432" y="651674"/>
                  <a:pt x="685431" y="617461"/>
                  <a:pt x="558203" y="566673"/>
                </a:cubicBezTo>
                <a:cubicBezTo>
                  <a:pt x="542124" y="567105"/>
                  <a:pt x="525906" y="567321"/>
                  <a:pt x="509473" y="567321"/>
                </a:cubicBezTo>
                <a:cubicBezTo>
                  <a:pt x="279387" y="567321"/>
                  <a:pt x="92875" y="524827"/>
                  <a:pt x="92875" y="472401"/>
                </a:cubicBezTo>
                <a:cubicBezTo>
                  <a:pt x="92875" y="447319"/>
                  <a:pt x="135572" y="424510"/>
                  <a:pt x="205320" y="407530"/>
                </a:cubicBezTo>
                <a:cubicBezTo>
                  <a:pt x="82461" y="390969"/>
                  <a:pt x="0" y="360324"/>
                  <a:pt x="0" y="325246"/>
                </a:cubicBezTo>
                <a:cubicBezTo>
                  <a:pt x="0" y="275881"/>
                  <a:pt x="163283" y="235280"/>
                  <a:pt x="371703" y="230403"/>
                </a:cubicBezTo>
                <a:lnTo>
                  <a:pt x="376275" y="228879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5353" y="4341876"/>
            <a:ext cx="38722" cy="38506"/>
          </a:xfrm>
          <a:custGeom>
            <a:avLst/>
            <a:gdLst>
              <a:gd name="connsiteX0" fmla="*/ 38722 w 38722"/>
              <a:gd name="connsiteY0" fmla="*/ 19811 h 38506"/>
              <a:gd name="connsiteX1" fmla="*/ 19253 w 38722"/>
              <a:gd name="connsiteY1" fmla="*/ 38506 h 38506"/>
              <a:gd name="connsiteX2" fmla="*/ 0 w 38722"/>
              <a:gd name="connsiteY2" fmla="*/ 19253 h 38506"/>
              <a:gd name="connsiteX3" fmla="*/ 19253 w 38722"/>
              <a:gd name="connsiteY3" fmla="*/ 0 h 38506"/>
              <a:gd name="connsiteX4" fmla="*/ 38722 w 38722"/>
              <a:gd name="connsiteY4" fmla="*/ 19811 h 38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22" h="38506">
                <a:moveTo>
                  <a:pt x="38722" y="19811"/>
                </a:moveTo>
                <a:cubicBezTo>
                  <a:pt x="38493" y="29883"/>
                  <a:pt x="29883" y="38506"/>
                  <a:pt x="19253" y="38506"/>
                </a:cubicBezTo>
                <a:cubicBezTo>
                  <a:pt x="8623" y="38506"/>
                  <a:pt x="0" y="29883"/>
                  <a:pt x="0" y="19253"/>
                </a:cubicBezTo>
                <a:cubicBezTo>
                  <a:pt x="0" y="8623"/>
                  <a:pt x="8623" y="0"/>
                  <a:pt x="19253" y="0"/>
                </a:cubicBezTo>
                <a:cubicBezTo>
                  <a:pt x="29883" y="0"/>
                  <a:pt x="38493" y="8623"/>
                  <a:pt x="38722" y="19811"/>
                </a:cubicBez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97378" y="4426534"/>
            <a:ext cx="76885" cy="76987"/>
          </a:xfrm>
          <a:custGeom>
            <a:avLst/>
            <a:gdLst>
              <a:gd name="connsiteX0" fmla="*/ 76885 w 76885"/>
              <a:gd name="connsiteY0" fmla="*/ 38786 h 76987"/>
              <a:gd name="connsiteX1" fmla="*/ 38493 w 76885"/>
              <a:gd name="connsiteY1" fmla="*/ 76987 h 76987"/>
              <a:gd name="connsiteX2" fmla="*/ 0 w 76885"/>
              <a:gd name="connsiteY2" fmla="*/ 38493 h 76987"/>
              <a:gd name="connsiteX3" fmla="*/ 38493 w 76885"/>
              <a:gd name="connsiteY3" fmla="*/ 0 h 76987"/>
              <a:gd name="connsiteX4" fmla="*/ 76885 w 76885"/>
              <a:gd name="connsiteY4" fmla="*/ 38786 h 76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885" h="76987">
                <a:moveTo>
                  <a:pt x="76885" y="38786"/>
                </a:moveTo>
                <a:cubicBezTo>
                  <a:pt x="76987" y="59753"/>
                  <a:pt x="59753" y="76987"/>
                  <a:pt x="38493" y="76987"/>
                </a:cubicBezTo>
                <a:cubicBezTo>
                  <a:pt x="17233" y="76987"/>
                  <a:pt x="0" y="59753"/>
                  <a:pt x="0" y="38493"/>
                </a:cubicBezTo>
                <a:cubicBezTo>
                  <a:pt x="0" y="17234"/>
                  <a:pt x="17233" y="0"/>
                  <a:pt x="38493" y="0"/>
                </a:cubicBezTo>
                <a:cubicBezTo>
                  <a:pt x="59753" y="0"/>
                  <a:pt x="76987" y="17234"/>
                  <a:pt x="76885" y="38786"/>
                </a:cubicBez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25940" y="4547247"/>
            <a:ext cx="114795" cy="115481"/>
          </a:xfrm>
          <a:custGeom>
            <a:avLst/>
            <a:gdLst>
              <a:gd name="connsiteX0" fmla="*/ 114795 w 114795"/>
              <a:gd name="connsiteY0" fmla="*/ 58280 h 115481"/>
              <a:gd name="connsiteX1" fmla="*/ 57746 w 114795"/>
              <a:gd name="connsiteY1" fmla="*/ 115481 h 115481"/>
              <a:gd name="connsiteX2" fmla="*/ 0 w 114795"/>
              <a:gd name="connsiteY2" fmla="*/ 57734 h 115481"/>
              <a:gd name="connsiteX3" fmla="*/ 57746 w 114795"/>
              <a:gd name="connsiteY3" fmla="*/ 0 h 115481"/>
              <a:gd name="connsiteX4" fmla="*/ 114795 w 114795"/>
              <a:gd name="connsiteY4" fmla="*/ 58280 h 1154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795" h="115481">
                <a:moveTo>
                  <a:pt x="114795" y="58280"/>
                </a:moveTo>
                <a:cubicBezTo>
                  <a:pt x="115493" y="89623"/>
                  <a:pt x="89636" y="115481"/>
                  <a:pt x="57746" y="115481"/>
                </a:cubicBezTo>
                <a:cubicBezTo>
                  <a:pt x="25857" y="115481"/>
                  <a:pt x="0" y="89623"/>
                  <a:pt x="0" y="57734"/>
                </a:cubicBezTo>
                <a:cubicBezTo>
                  <a:pt x="0" y="25844"/>
                  <a:pt x="25857" y="0"/>
                  <a:pt x="57746" y="0"/>
                </a:cubicBezTo>
                <a:cubicBezTo>
                  <a:pt x="89636" y="0"/>
                  <a:pt x="115493" y="25844"/>
                  <a:pt x="114795" y="58280"/>
                </a:cubicBez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7770" y="5110556"/>
            <a:ext cx="242874" cy="22555"/>
          </a:xfrm>
          <a:custGeom>
            <a:avLst/>
            <a:gdLst>
              <a:gd name="connsiteX0" fmla="*/ 242874 w 242874"/>
              <a:gd name="connsiteY0" fmla="*/ 22262 h 22555"/>
              <a:gd name="connsiteX1" fmla="*/ 226733 w 242874"/>
              <a:gd name="connsiteY1" fmla="*/ 22478 h 22555"/>
              <a:gd name="connsiteX2" fmla="*/ 226682 w 242874"/>
              <a:gd name="connsiteY2" fmla="*/ 22478 h 22555"/>
              <a:gd name="connsiteX3" fmla="*/ 210464 w 242874"/>
              <a:gd name="connsiteY3" fmla="*/ 22555 h 22555"/>
              <a:gd name="connsiteX4" fmla="*/ 210400 w 242874"/>
              <a:gd name="connsiteY4" fmla="*/ 22555 h 22555"/>
              <a:gd name="connsiteX5" fmla="*/ 181927 w 242874"/>
              <a:gd name="connsiteY5" fmla="*/ 22339 h 22555"/>
              <a:gd name="connsiteX6" fmla="*/ 181863 w 242874"/>
              <a:gd name="connsiteY6" fmla="*/ 22326 h 22555"/>
              <a:gd name="connsiteX7" fmla="*/ 153898 w 242874"/>
              <a:gd name="connsiteY7" fmla="*/ 21678 h 22555"/>
              <a:gd name="connsiteX8" fmla="*/ 153822 w 242874"/>
              <a:gd name="connsiteY8" fmla="*/ 21678 h 22555"/>
              <a:gd name="connsiteX9" fmla="*/ 126441 w 242874"/>
              <a:gd name="connsiteY9" fmla="*/ 20611 h 22555"/>
              <a:gd name="connsiteX10" fmla="*/ 126364 w 242874"/>
              <a:gd name="connsiteY10" fmla="*/ 20599 h 22555"/>
              <a:gd name="connsiteX11" fmla="*/ 99631 w 242874"/>
              <a:gd name="connsiteY11" fmla="*/ 19125 h 22555"/>
              <a:gd name="connsiteX12" fmla="*/ 99555 w 242874"/>
              <a:gd name="connsiteY12" fmla="*/ 19125 h 22555"/>
              <a:gd name="connsiteX13" fmla="*/ 73520 w 242874"/>
              <a:gd name="connsiteY13" fmla="*/ 17259 h 22555"/>
              <a:gd name="connsiteX14" fmla="*/ 73431 w 242874"/>
              <a:gd name="connsiteY14" fmla="*/ 17259 h 22555"/>
              <a:gd name="connsiteX15" fmla="*/ 48171 w 242874"/>
              <a:gd name="connsiteY15" fmla="*/ 15023 h 22555"/>
              <a:gd name="connsiteX16" fmla="*/ 48082 w 242874"/>
              <a:gd name="connsiteY16" fmla="*/ 15011 h 22555"/>
              <a:gd name="connsiteX17" fmla="*/ 23647 w 242874"/>
              <a:gd name="connsiteY17" fmla="*/ 12407 h 22555"/>
              <a:gd name="connsiteX18" fmla="*/ 23558 w 242874"/>
              <a:gd name="connsiteY18" fmla="*/ 12407 h 22555"/>
              <a:gd name="connsiteX19" fmla="*/ 0 w 242874"/>
              <a:gd name="connsiteY19" fmla="*/ 9461 h 22555"/>
              <a:gd name="connsiteX20" fmla="*/ 1181 w 242874"/>
              <a:gd name="connsiteY20" fmla="*/ 0 h 22555"/>
              <a:gd name="connsiteX21" fmla="*/ 24739 w 242874"/>
              <a:gd name="connsiteY21" fmla="*/ 2946 h 22555"/>
              <a:gd name="connsiteX22" fmla="*/ 24650 w 242874"/>
              <a:gd name="connsiteY22" fmla="*/ 2946 h 22555"/>
              <a:gd name="connsiteX23" fmla="*/ 49085 w 242874"/>
              <a:gd name="connsiteY23" fmla="*/ 5537 h 22555"/>
              <a:gd name="connsiteX24" fmla="*/ 49009 w 242874"/>
              <a:gd name="connsiteY24" fmla="*/ 5524 h 22555"/>
              <a:gd name="connsiteX25" fmla="*/ 74282 w 242874"/>
              <a:gd name="connsiteY25" fmla="*/ 7772 h 22555"/>
              <a:gd name="connsiteX26" fmla="*/ 74193 w 242874"/>
              <a:gd name="connsiteY26" fmla="*/ 7759 h 22555"/>
              <a:gd name="connsiteX27" fmla="*/ 100228 w 242874"/>
              <a:gd name="connsiteY27" fmla="*/ 9626 h 22555"/>
              <a:gd name="connsiteX28" fmla="*/ 100152 w 242874"/>
              <a:gd name="connsiteY28" fmla="*/ 9613 h 22555"/>
              <a:gd name="connsiteX29" fmla="*/ 126898 w 242874"/>
              <a:gd name="connsiteY29" fmla="*/ 11086 h 22555"/>
              <a:gd name="connsiteX30" fmla="*/ 126822 w 242874"/>
              <a:gd name="connsiteY30" fmla="*/ 11086 h 22555"/>
              <a:gd name="connsiteX31" fmla="*/ 154190 w 242874"/>
              <a:gd name="connsiteY31" fmla="*/ 12153 h 22555"/>
              <a:gd name="connsiteX32" fmla="*/ 154127 w 242874"/>
              <a:gd name="connsiteY32" fmla="*/ 12153 h 22555"/>
              <a:gd name="connsiteX33" fmla="*/ 182079 w 242874"/>
              <a:gd name="connsiteY33" fmla="*/ 12814 h 22555"/>
              <a:gd name="connsiteX34" fmla="*/ 182003 w 242874"/>
              <a:gd name="connsiteY34" fmla="*/ 12814 h 22555"/>
              <a:gd name="connsiteX35" fmla="*/ 210477 w 242874"/>
              <a:gd name="connsiteY35" fmla="*/ 13030 h 22555"/>
              <a:gd name="connsiteX36" fmla="*/ 210426 w 242874"/>
              <a:gd name="connsiteY36" fmla="*/ 13030 h 22555"/>
              <a:gd name="connsiteX37" fmla="*/ 226644 w 242874"/>
              <a:gd name="connsiteY37" fmla="*/ 12953 h 22555"/>
              <a:gd name="connsiteX38" fmla="*/ 226606 w 242874"/>
              <a:gd name="connsiteY38" fmla="*/ 12953 h 22555"/>
              <a:gd name="connsiteX39" fmla="*/ 242747 w 242874"/>
              <a:gd name="connsiteY39" fmla="*/ 12737 h 22555"/>
              <a:gd name="connsiteX40" fmla="*/ 242874 w 242874"/>
              <a:gd name="connsiteY40" fmla="*/ 22262 h 22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242874" h="22555">
                <a:moveTo>
                  <a:pt x="242874" y="22262"/>
                </a:moveTo>
                <a:lnTo>
                  <a:pt x="226733" y="22478"/>
                </a:lnTo>
                <a:lnTo>
                  <a:pt x="226682" y="22478"/>
                </a:lnTo>
                <a:lnTo>
                  <a:pt x="210464" y="22555"/>
                </a:lnTo>
                <a:lnTo>
                  <a:pt x="210400" y="22555"/>
                </a:lnTo>
                <a:lnTo>
                  <a:pt x="181927" y="22339"/>
                </a:lnTo>
                <a:lnTo>
                  <a:pt x="181863" y="22326"/>
                </a:lnTo>
                <a:lnTo>
                  <a:pt x="153898" y="21678"/>
                </a:lnTo>
                <a:lnTo>
                  <a:pt x="153822" y="21678"/>
                </a:lnTo>
                <a:lnTo>
                  <a:pt x="126441" y="20611"/>
                </a:lnTo>
                <a:lnTo>
                  <a:pt x="126364" y="20599"/>
                </a:lnTo>
                <a:lnTo>
                  <a:pt x="99631" y="19125"/>
                </a:lnTo>
                <a:lnTo>
                  <a:pt x="99555" y="19125"/>
                </a:lnTo>
                <a:lnTo>
                  <a:pt x="73520" y="17259"/>
                </a:lnTo>
                <a:lnTo>
                  <a:pt x="73431" y="17259"/>
                </a:lnTo>
                <a:lnTo>
                  <a:pt x="48171" y="15023"/>
                </a:lnTo>
                <a:lnTo>
                  <a:pt x="48082" y="15011"/>
                </a:lnTo>
                <a:lnTo>
                  <a:pt x="23647" y="12407"/>
                </a:lnTo>
                <a:lnTo>
                  <a:pt x="23558" y="12407"/>
                </a:lnTo>
                <a:lnTo>
                  <a:pt x="0" y="9461"/>
                </a:lnTo>
                <a:lnTo>
                  <a:pt x="1181" y="0"/>
                </a:lnTo>
                <a:lnTo>
                  <a:pt x="24739" y="2946"/>
                </a:lnTo>
                <a:lnTo>
                  <a:pt x="24650" y="2946"/>
                </a:lnTo>
                <a:lnTo>
                  <a:pt x="49085" y="5537"/>
                </a:lnTo>
                <a:lnTo>
                  <a:pt x="49009" y="5524"/>
                </a:lnTo>
                <a:lnTo>
                  <a:pt x="74282" y="7772"/>
                </a:lnTo>
                <a:lnTo>
                  <a:pt x="74193" y="7759"/>
                </a:lnTo>
                <a:lnTo>
                  <a:pt x="100228" y="9626"/>
                </a:lnTo>
                <a:lnTo>
                  <a:pt x="100152" y="9613"/>
                </a:lnTo>
                <a:lnTo>
                  <a:pt x="126898" y="11086"/>
                </a:lnTo>
                <a:lnTo>
                  <a:pt x="126822" y="11086"/>
                </a:lnTo>
                <a:lnTo>
                  <a:pt x="154190" y="12153"/>
                </a:lnTo>
                <a:lnTo>
                  <a:pt x="154127" y="12153"/>
                </a:lnTo>
                <a:lnTo>
                  <a:pt x="182079" y="12814"/>
                </a:lnTo>
                <a:lnTo>
                  <a:pt x="182003" y="12814"/>
                </a:lnTo>
                <a:lnTo>
                  <a:pt x="210477" y="13030"/>
                </a:lnTo>
                <a:lnTo>
                  <a:pt x="210426" y="13030"/>
                </a:lnTo>
                <a:lnTo>
                  <a:pt x="226644" y="12953"/>
                </a:lnTo>
                <a:lnTo>
                  <a:pt x="226606" y="12953"/>
                </a:lnTo>
                <a:lnTo>
                  <a:pt x="242747" y="12737"/>
                </a:lnTo>
                <a:lnTo>
                  <a:pt x="242874" y="2226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8100" y="5263210"/>
            <a:ext cx="106425" cy="15621"/>
          </a:xfrm>
          <a:custGeom>
            <a:avLst/>
            <a:gdLst>
              <a:gd name="connsiteX0" fmla="*/ 106426 w 106425"/>
              <a:gd name="connsiteY0" fmla="*/ 9499 h 15621"/>
              <a:gd name="connsiteX1" fmla="*/ 80962 w 106425"/>
              <a:gd name="connsiteY1" fmla="*/ 11595 h 15621"/>
              <a:gd name="connsiteX2" fmla="*/ 80873 w 106425"/>
              <a:gd name="connsiteY2" fmla="*/ 11607 h 15621"/>
              <a:gd name="connsiteX3" fmla="*/ 54698 w 106425"/>
              <a:gd name="connsiteY3" fmla="*/ 13335 h 15621"/>
              <a:gd name="connsiteX4" fmla="*/ 54622 w 106425"/>
              <a:gd name="connsiteY4" fmla="*/ 13335 h 15621"/>
              <a:gd name="connsiteX5" fmla="*/ 27800 w 106425"/>
              <a:gd name="connsiteY5" fmla="*/ 14681 h 15621"/>
              <a:gd name="connsiteX6" fmla="*/ 27724 w 106425"/>
              <a:gd name="connsiteY6" fmla="*/ 14681 h 15621"/>
              <a:gd name="connsiteX7" fmla="*/ 317 w 106425"/>
              <a:gd name="connsiteY7" fmla="*/ 15621 h 15621"/>
              <a:gd name="connsiteX8" fmla="*/ 0 w 106425"/>
              <a:gd name="connsiteY8" fmla="*/ 6096 h 15621"/>
              <a:gd name="connsiteX9" fmla="*/ 27393 w 106425"/>
              <a:gd name="connsiteY9" fmla="*/ 5156 h 15621"/>
              <a:gd name="connsiteX10" fmla="*/ 27317 w 106425"/>
              <a:gd name="connsiteY10" fmla="*/ 5156 h 15621"/>
              <a:gd name="connsiteX11" fmla="*/ 54140 w 106425"/>
              <a:gd name="connsiteY11" fmla="*/ 3822 h 15621"/>
              <a:gd name="connsiteX12" fmla="*/ 54063 w 106425"/>
              <a:gd name="connsiteY12" fmla="*/ 3822 h 15621"/>
              <a:gd name="connsiteX13" fmla="*/ 80251 w 106425"/>
              <a:gd name="connsiteY13" fmla="*/ 2095 h 15621"/>
              <a:gd name="connsiteX14" fmla="*/ 80175 w 106425"/>
              <a:gd name="connsiteY14" fmla="*/ 2108 h 15621"/>
              <a:gd name="connsiteX15" fmla="*/ 105651 w 106425"/>
              <a:gd name="connsiteY15" fmla="*/ 0 h 15621"/>
              <a:gd name="connsiteX16" fmla="*/ 106426 w 106425"/>
              <a:gd name="connsiteY16" fmla="*/ 9499 h 156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6425" h="15621">
                <a:moveTo>
                  <a:pt x="106426" y="9499"/>
                </a:moveTo>
                <a:lnTo>
                  <a:pt x="80962" y="11595"/>
                </a:lnTo>
                <a:lnTo>
                  <a:pt x="80873" y="11607"/>
                </a:lnTo>
                <a:lnTo>
                  <a:pt x="54698" y="13335"/>
                </a:lnTo>
                <a:lnTo>
                  <a:pt x="54622" y="13335"/>
                </a:lnTo>
                <a:lnTo>
                  <a:pt x="27800" y="14681"/>
                </a:lnTo>
                <a:lnTo>
                  <a:pt x="27724" y="14681"/>
                </a:lnTo>
                <a:lnTo>
                  <a:pt x="317" y="15621"/>
                </a:lnTo>
                <a:lnTo>
                  <a:pt x="0" y="6096"/>
                </a:lnTo>
                <a:lnTo>
                  <a:pt x="27393" y="5156"/>
                </a:lnTo>
                <a:lnTo>
                  <a:pt x="27317" y="5156"/>
                </a:lnTo>
                <a:lnTo>
                  <a:pt x="54140" y="3822"/>
                </a:lnTo>
                <a:lnTo>
                  <a:pt x="54063" y="3822"/>
                </a:lnTo>
                <a:lnTo>
                  <a:pt x="80251" y="2095"/>
                </a:lnTo>
                <a:lnTo>
                  <a:pt x="80175" y="2108"/>
                </a:lnTo>
                <a:lnTo>
                  <a:pt x="105651" y="0"/>
                </a:lnTo>
                <a:lnTo>
                  <a:pt x="106426" y="949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0460" y="5303151"/>
            <a:ext cx="67754" cy="36525"/>
          </a:xfrm>
          <a:custGeom>
            <a:avLst/>
            <a:gdLst>
              <a:gd name="connsiteX0" fmla="*/ 64592 w 67754"/>
              <a:gd name="connsiteY0" fmla="*/ 36524 h 36525"/>
              <a:gd name="connsiteX1" fmla="*/ 55245 w 67754"/>
              <a:gd name="connsiteY1" fmla="*/ 33223 h 36525"/>
              <a:gd name="connsiteX2" fmla="*/ 55168 w 67754"/>
              <a:gd name="connsiteY2" fmla="*/ 33197 h 36525"/>
              <a:gd name="connsiteX3" fmla="*/ 46190 w 67754"/>
              <a:gd name="connsiteY3" fmla="*/ 29844 h 36525"/>
              <a:gd name="connsiteX4" fmla="*/ 46101 w 67754"/>
              <a:gd name="connsiteY4" fmla="*/ 29819 h 36525"/>
              <a:gd name="connsiteX5" fmla="*/ 37515 w 67754"/>
              <a:gd name="connsiteY5" fmla="*/ 26403 h 36525"/>
              <a:gd name="connsiteX6" fmla="*/ 37414 w 67754"/>
              <a:gd name="connsiteY6" fmla="*/ 26365 h 36525"/>
              <a:gd name="connsiteX7" fmla="*/ 29222 w 67754"/>
              <a:gd name="connsiteY7" fmla="*/ 22910 h 36525"/>
              <a:gd name="connsiteX8" fmla="*/ 29121 w 67754"/>
              <a:gd name="connsiteY8" fmla="*/ 22859 h 36525"/>
              <a:gd name="connsiteX9" fmla="*/ 21310 w 67754"/>
              <a:gd name="connsiteY9" fmla="*/ 19354 h 36525"/>
              <a:gd name="connsiteX10" fmla="*/ 21208 w 67754"/>
              <a:gd name="connsiteY10" fmla="*/ 19291 h 36525"/>
              <a:gd name="connsiteX11" fmla="*/ 13804 w 67754"/>
              <a:gd name="connsiteY11" fmla="*/ 15735 h 36525"/>
              <a:gd name="connsiteX12" fmla="*/ 13677 w 67754"/>
              <a:gd name="connsiteY12" fmla="*/ 15671 h 36525"/>
              <a:gd name="connsiteX13" fmla="*/ 6693 w 67754"/>
              <a:gd name="connsiteY13" fmla="*/ 12051 h 36525"/>
              <a:gd name="connsiteX14" fmla="*/ 6565 w 67754"/>
              <a:gd name="connsiteY14" fmla="*/ 11976 h 36525"/>
              <a:gd name="connsiteX15" fmla="*/ 0 w 67754"/>
              <a:gd name="connsiteY15" fmla="*/ 8318 h 36525"/>
              <a:gd name="connsiteX16" fmla="*/ 4635 w 67754"/>
              <a:gd name="connsiteY16" fmla="*/ 0 h 36525"/>
              <a:gd name="connsiteX17" fmla="*/ 11201 w 67754"/>
              <a:gd name="connsiteY17" fmla="*/ 3669 h 36525"/>
              <a:gd name="connsiteX18" fmla="*/ 11074 w 67754"/>
              <a:gd name="connsiteY18" fmla="*/ 3593 h 36525"/>
              <a:gd name="connsiteX19" fmla="*/ 18059 w 67754"/>
              <a:gd name="connsiteY19" fmla="*/ 7213 h 36525"/>
              <a:gd name="connsiteX20" fmla="*/ 17945 w 67754"/>
              <a:gd name="connsiteY20" fmla="*/ 7149 h 36525"/>
              <a:gd name="connsiteX21" fmla="*/ 25336 w 67754"/>
              <a:gd name="connsiteY21" fmla="*/ 10718 h 36525"/>
              <a:gd name="connsiteX22" fmla="*/ 25222 w 67754"/>
              <a:gd name="connsiteY22" fmla="*/ 10667 h 36525"/>
              <a:gd name="connsiteX23" fmla="*/ 33032 w 67754"/>
              <a:gd name="connsiteY23" fmla="*/ 14173 h 36525"/>
              <a:gd name="connsiteX24" fmla="*/ 32931 w 67754"/>
              <a:gd name="connsiteY24" fmla="*/ 14134 h 36525"/>
              <a:gd name="connsiteX25" fmla="*/ 41122 w 67754"/>
              <a:gd name="connsiteY25" fmla="*/ 17589 h 36525"/>
              <a:gd name="connsiteX26" fmla="*/ 41033 w 67754"/>
              <a:gd name="connsiteY26" fmla="*/ 17551 h 36525"/>
              <a:gd name="connsiteX27" fmla="*/ 49618 w 67754"/>
              <a:gd name="connsiteY27" fmla="*/ 20954 h 36525"/>
              <a:gd name="connsiteX28" fmla="*/ 49530 w 67754"/>
              <a:gd name="connsiteY28" fmla="*/ 20929 h 36525"/>
              <a:gd name="connsiteX29" fmla="*/ 58496 w 67754"/>
              <a:gd name="connsiteY29" fmla="*/ 24269 h 36525"/>
              <a:gd name="connsiteX30" fmla="*/ 58407 w 67754"/>
              <a:gd name="connsiteY30" fmla="*/ 24244 h 36525"/>
              <a:gd name="connsiteX31" fmla="*/ 67754 w 67754"/>
              <a:gd name="connsiteY31" fmla="*/ 27533 h 36525"/>
              <a:gd name="connsiteX32" fmla="*/ 64592 w 67754"/>
              <a:gd name="connsiteY32" fmla="*/ 36524 h 36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67754" h="36525">
                <a:moveTo>
                  <a:pt x="64592" y="36524"/>
                </a:moveTo>
                <a:lnTo>
                  <a:pt x="55245" y="33223"/>
                </a:lnTo>
                <a:lnTo>
                  <a:pt x="55168" y="33197"/>
                </a:lnTo>
                <a:lnTo>
                  <a:pt x="46190" y="29844"/>
                </a:lnTo>
                <a:lnTo>
                  <a:pt x="46101" y="29819"/>
                </a:lnTo>
                <a:lnTo>
                  <a:pt x="37515" y="26403"/>
                </a:lnTo>
                <a:lnTo>
                  <a:pt x="37414" y="26365"/>
                </a:lnTo>
                <a:lnTo>
                  <a:pt x="29222" y="22910"/>
                </a:lnTo>
                <a:lnTo>
                  <a:pt x="29121" y="22859"/>
                </a:lnTo>
                <a:lnTo>
                  <a:pt x="21310" y="19354"/>
                </a:lnTo>
                <a:lnTo>
                  <a:pt x="21208" y="19291"/>
                </a:lnTo>
                <a:lnTo>
                  <a:pt x="13804" y="15735"/>
                </a:lnTo>
                <a:lnTo>
                  <a:pt x="13677" y="15671"/>
                </a:lnTo>
                <a:lnTo>
                  <a:pt x="6693" y="12051"/>
                </a:lnTo>
                <a:lnTo>
                  <a:pt x="6565" y="11976"/>
                </a:lnTo>
                <a:lnTo>
                  <a:pt x="0" y="8318"/>
                </a:lnTo>
                <a:lnTo>
                  <a:pt x="4635" y="0"/>
                </a:lnTo>
                <a:lnTo>
                  <a:pt x="11201" y="3669"/>
                </a:lnTo>
                <a:lnTo>
                  <a:pt x="11074" y="3593"/>
                </a:lnTo>
                <a:lnTo>
                  <a:pt x="18059" y="7213"/>
                </a:lnTo>
                <a:lnTo>
                  <a:pt x="17945" y="7149"/>
                </a:lnTo>
                <a:lnTo>
                  <a:pt x="25336" y="10718"/>
                </a:lnTo>
                <a:lnTo>
                  <a:pt x="25222" y="10667"/>
                </a:lnTo>
                <a:lnTo>
                  <a:pt x="33032" y="14173"/>
                </a:lnTo>
                <a:lnTo>
                  <a:pt x="32931" y="14134"/>
                </a:lnTo>
                <a:lnTo>
                  <a:pt x="41122" y="17589"/>
                </a:lnTo>
                <a:lnTo>
                  <a:pt x="41033" y="17551"/>
                </a:lnTo>
                <a:lnTo>
                  <a:pt x="49618" y="20954"/>
                </a:lnTo>
                <a:lnTo>
                  <a:pt x="49530" y="20929"/>
                </a:lnTo>
                <a:lnTo>
                  <a:pt x="58496" y="24269"/>
                </a:lnTo>
                <a:lnTo>
                  <a:pt x="58407" y="24244"/>
                </a:lnTo>
                <a:lnTo>
                  <a:pt x="67754" y="27533"/>
                </a:lnTo>
                <a:lnTo>
                  <a:pt x="64592" y="365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8238" y="5263756"/>
            <a:ext cx="32740" cy="36207"/>
          </a:xfrm>
          <a:custGeom>
            <a:avLst/>
            <a:gdLst>
              <a:gd name="connsiteX0" fmla="*/ 32740 w 32740"/>
              <a:gd name="connsiteY0" fmla="*/ 3657 h 36207"/>
              <a:gd name="connsiteX1" fmla="*/ 31089 w 32740"/>
              <a:gd name="connsiteY1" fmla="*/ 7620 h 36207"/>
              <a:gd name="connsiteX2" fmla="*/ 30886 w 32740"/>
              <a:gd name="connsiteY2" fmla="*/ 8039 h 36207"/>
              <a:gd name="connsiteX3" fmla="*/ 28790 w 32740"/>
              <a:gd name="connsiteY3" fmla="*/ 11963 h 36207"/>
              <a:gd name="connsiteX4" fmla="*/ 28575 w 32740"/>
              <a:gd name="connsiteY4" fmla="*/ 12319 h 36207"/>
              <a:gd name="connsiteX5" fmla="*/ 26034 w 32740"/>
              <a:gd name="connsiteY5" fmla="*/ 16205 h 36207"/>
              <a:gd name="connsiteX6" fmla="*/ 25818 w 32740"/>
              <a:gd name="connsiteY6" fmla="*/ 16510 h 36207"/>
              <a:gd name="connsiteX7" fmla="*/ 22847 w 32740"/>
              <a:gd name="connsiteY7" fmla="*/ 20370 h 36207"/>
              <a:gd name="connsiteX8" fmla="*/ 22631 w 32740"/>
              <a:gd name="connsiteY8" fmla="*/ 20624 h 36207"/>
              <a:gd name="connsiteX9" fmla="*/ 19227 w 32740"/>
              <a:gd name="connsiteY9" fmla="*/ 24447 h 36207"/>
              <a:gd name="connsiteX10" fmla="*/ 19024 w 32740"/>
              <a:gd name="connsiteY10" fmla="*/ 24663 h 36207"/>
              <a:gd name="connsiteX11" fmla="*/ 15189 w 32740"/>
              <a:gd name="connsiteY11" fmla="*/ 28435 h 36207"/>
              <a:gd name="connsiteX12" fmla="*/ 14998 w 32740"/>
              <a:gd name="connsiteY12" fmla="*/ 28625 h 36207"/>
              <a:gd name="connsiteX13" fmla="*/ 10757 w 32740"/>
              <a:gd name="connsiteY13" fmla="*/ 32359 h 36207"/>
              <a:gd name="connsiteX14" fmla="*/ 10566 w 32740"/>
              <a:gd name="connsiteY14" fmla="*/ 32511 h 36207"/>
              <a:gd name="connsiteX15" fmla="*/ 5918 w 32740"/>
              <a:gd name="connsiteY15" fmla="*/ 36207 h 36207"/>
              <a:gd name="connsiteX16" fmla="*/ 0 w 32740"/>
              <a:gd name="connsiteY16" fmla="*/ 28752 h 36207"/>
              <a:gd name="connsiteX17" fmla="*/ 4648 w 32740"/>
              <a:gd name="connsiteY17" fmla="*/ 25056 h 36207"/>
              <a:gd name="connsiteX18" fmla="*/ 4457 w 32740"/>
              <a:gd name="connsiteY18" fmla="*/ 25209 h 36207"/>
              <a:gd name="connsiteX19" fmla="*/ 8699 w 32740"/>
              <a:gd name="connsiteY19" fmla="*/ 21475 h 36207"/>
              <a:gd name="connsiteX20" fmla="*/ 8509 w 32740"/>
              <a:gd name="connsiteY20" fmla="*/ 21666 h 36207"/>
              <a:gd name="connsiteX21" fmla="*/ 12331 w 32740"/>
              <a:gd name="connsiteY21" fmla="*/ 17881 h 36207"/>
              <a:gd name="connsiteX22" fmla="*/ 12115 w 32740"/>
              <a:gd name="connsiteY22" fmla="*/ 18110 h 36207"/>
              <a:gd name="connsiteX23" fmla="*/ 15519 w 32740"/>
              <a:gd name="connsiteY23" fmla="*/ 14287 h 36207"/>
              <a:gd name="connsiteX24" fmla="*/ 15303 w 32740"/>
              <a:gd name="connsiteY24" fmla="*/ 14554 h 36207"/>
              <a:gd name="connsiteX25" fmla="*/ 18275 w 32740"/>
              <a:gd name="connsiteY25" fmla="*/ 10693 h 36207"/>
              <a:gd name="connsiteX26" fmla="*/ 18059 w 32740"/>
              <a:gd name="connsiteY26" fmla="*/ 10998 h 36207"/>
              <a:gd name="connsiteX27" fmla="*/ 20599 w 32740"/>
              <a:gd name="connsiteY27" fmla="*/ 7111 h 36207"/>
              <a:gd name="connsiteX28" fmla="*/ 20383 w 32740"/>
              <a:gd name="connsiteY28" fmla="*/ 7467 h 36207"/>
              <a:gd name="connsiteX29" fmla="*/ 22491 w 32740"/>
              <a:gd name="connsiteY29" fmla="*/ 3543 h 36207"/>
              <a:gd name="connsiteX30" fmla="*/ 22288 w 32740"/>
              <a:gd name="connsiteY30" fmla="*/ 3962 h 36207"/>
              <a:gd name="connsiteX31" fmla="*/ 23939 w 32740"/>
              <a:gd name="connsiteY31" fmla="*/ 0 h 36207"/>
              <a:gd name="connsiteX32" fmla="*/ 32740 w 32740"/>
              <a:gd name="connsiteY32" fmla="*/ 3657 h 362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2740" h="36207">
                <a:moveTo>
                  <a:pt x="32740" y="3657"/>
                </a:moveTo>
                <a:lnTo>
                  <a:pt x="31089" y="7620"/>
                </a:lnTo>
                <a:lnTo>
                  <a:pt x="30886" y="8039"/>
                </a:lnTo>
                <a:lnTo>
                  <a:pt x="28790" y="11963"/>
                </a:lnTo>
                <a:lnTo>
                  <a:pt x="28575" y="12319"/>
                </a:lnTo>
                <a:lnTo>
                  <a:pt x="26034" y="16205"/>
                </a:lnTo>
                <a:lnTo>
                  <a:pt x="25818" y="16510"/>
                </a:lnTo>
                <a:lnTo>
                  <a:pt x="22847" y="20370"/>
                </a:lnTo>
                <a:lnTo>
                  <a:pt x="22631" y="20624"/>
                </a:lnTo>
                <a:lnTo>
                  <a:pt x="19227" y="24447"/>
                </a:lnTo>
                <a:lnTo>
                  <a:pt x="19024" y="24663"/>
                </a:lnTo>
                <a:lnTo>
                  <a:pt x="15189" y="28435"/>
                </a:lnTo>
                <a:lnTo>
                  <a:pt x="14998" y="28625"/>
                </a:lnTo>
                <a:lnTo>
                  <a:pt x="10757" y="32359"/>
                </a:lnTo>
                <a:lnTo>
                  <a:pt x="10566" y="32511"/>
                </a:lnTo>
                <a:lnTo>
                  <a:pt x="5918" y="36207"/>
                </a:lnTo>
                <a:lnTo>
                  <a:pt x="0" y="28752"/>
                </a:lnTo>
                <a:lnTo>
                  <a:pt x="4648" y="25056"/>
                </a:lnTo>
                <a:lnTo>
                  <a:pt x="4457" y="25209"/>
                </a:lnTo>
                <a:lnTo>
                  <a:pt x="8699" y="21475"/>
                </a:lnTo>
                <a:lnTo>
                  <a:pt x="8509" y="21666"/>
                </a:lnTo>
                <a:lnTo>
                  <a:pt x="12331" y="17881"/>
                </a:lnTo>
                <a:lnTo>
                  <a:pt x="12115" y="18110"/>
                </a:lnTo>
                <a:lnTo>
                  <a:pt x="15519" y="14287"/>
                </a:lnTo>
                <a:lnTo>
                  <a:pt x="15303" y="14554"/>
                </a:lnTo>
                <a:lnTo>
                  <a:pt x="18275" y="10693"/>
                </a:lnTo>
                <a:lnTo>
                  <a:pt x="18059" y="10998"/>
                </a:lnTo>
                <a:lnTo>
                  <a:pt x="20599" y="7111"/>
                </a:lnTo>
                <a:lnTo>
                  <a:pt x="20383" y="7467"/>
                </a:lnTo>
                <a:lnTo>
                  <a:pt x="22491" y="3543"/>
                </a:lnTo>
                <a:lnTo>
                  <a:pt x="22288" y="3962"/>
                </a:lnTo>
                <a:lnTo>
                  <a:pt x="23939" y="0"/>
                </a:lnTo>
                <a:lnTo>
                  <a:pt x="32740" y="365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628" y="5071643"/>
            <a:ext cx="315912" cy="119278"/>
          </a:xfrm>
          <a:custGeom>
            <a:avLst/>
            <a:gdLst>
              <a:gd name="connsiteX0" fmla="*/ 1104 w 315912"/>
              <a:gd name="connsiteY0" fmla="*/ 0 h 119278"/>
              <a:gd name="connsiteX1" fmla="*/ 18173 w 315912"/>
              <a:gd name="connsiteY1" fmla="*/ 1980 h 119278"/>
              <a:gd name="connsiteX2" fmla="*/ 18224 w 315912"/>
              <a:gd name="connsiteY2" fmla="*/ 1993 h 119278"/>
              <a:gd name="connsiteX3" fmla="*/ 34950 w 315912"/>
              <a:gd name="connsiteY3" fmla="*/ 4102 h 119278"/>
              <a:gd name="connsiteX4" fmla="*/ 35001 w 315912"/>
              <a:gd name="connsiteY4" fmla="*/ 4114 h 119278"/>
              <a:gd name="connsiteX5" fmla="*/ 51358 w 315912"/>
              <a:gd name="connsiteY5" fmla="*/ 6350 h 119278"/>
              <a:gd name="connsiteX6" fmla="*/ 51409 w 315912"/>
              <a:gd name="connsiteY6" fmla="*/ 6362 h 119278"/>
              <a:gd name="connsiteX7" fmla="*/ 67398 w 315912"/>
              <a:gd name="connsiteY7" fmla="*/ 8724 h 119278"/>
              <a:gd name="connsiteX8" fmla="*/ 67449 w 315912"/>
              <a:gd name="connsiteY8" fmla="*/ 8737 h 119278"/>
              <a:gd name="connsiteX9" fmla="*/ 83058 w 315912"/>
              <a:gd name="connsiteY9" fmla="*/ 11226 h 119278"/>
              <a:gd name="connsiteX10" fmla="*/ 83108 w 315912"/>
              <a:gd name="connsiteY10" fmla="*/ 11239 h 119278"/>
              <a:gd name="connsiteX11" fmla="*/ 98323 w 315912"/>
              <a:gd name="connsiteY11" fmla="*/ 13842 h 119278"/>
              <a:gd name="connsiteX12" fmla="*/ 98374 w 315912"/>
              <a:gd name="connsiteY12" fmla="*/ 13855 h 119278"/>
              <a:gd name="connsiteX13" fmla="*/ 113169 w 315912"/>
              <a:gd name="connsiteY13" fmla="*/ 16573 h 119278"/>
              <a:gd name="connsiteX14" fmla="*/ 113233 w 315912"/>
              <a:gd name="connsiteY14" fmla="*/ 16586 h 119278"/>
              <a:gd name="connsiteX15" fmla="*/ 127596 w 315912"/>
              <a:gd name="connsiteY15" fmla="*/ 19418 h 119278"/>
              <a:gd name="connsiteX16" fmla="*/ 127660 w 315912"/>
              <a:gd name="connsiteY16" fmla="*/ 19430 h 119278"/>
              <a:gd name="connsiteX17" fmla="*/ 141592 w 315912"/>
              <a:gd name="connsiteY17" fmla="*/ 22377 h 119278"/>
              <a:gd name="connsiteX18" fmla="*/ 141655 w 315912"/>
              <a:gd name="connsiteY18" fmla="*/ 22390 h 119278"/>
              <a:gd name="connsiteX19" fmla="*/ 155143 w 315912"/>
              <a:gd name="connsiteY19" fmla="*/ 25437 h 119278"/>
              <a:gd name="connsiteX20" fmla="*/ 155206 w 315912"/>
              <a:gd name="connsiteY20" fmla="*/ 25450 h 119278"/>
              <a:gd name="connsiteX21" fmla="*/ 168224 w 315912"/>
              <a:gd name="connsiteY21" fmla="*/ 28600 h 119278"/>
              <a:gd name="connsiteX22" fmla="*/ 168300 w 315912"/>
              <a:gd name="connsiteY22" fmla="*/ 28625 h 119278"/>
              <a:gd name="connsiteX23" fmla="*/ 180847 w 315912"/>
              <a:gd name="connsiteY23" fmla="*/ 31876 h 119278"/>
              <a:gd name="connsiteX24" fmla="*/ 180924 w 315912"/>
              <a:gd name="connsiteY24" fmla="*/ 31902 h 119278"/>
              <a:gd name="connsiteX25" fmla="*/ 192989 w 315912"/>
              <a:gd name="connsiteY25" fmla="*/ 35255 h 119278"/>
              <a:gd name="connsiteX26" fmla="*/ 193065 w 315912"/>
              <a:gd name="connsiteY26" fmla="*/ 35267 h 119278"/>
              <a:gd name="connsiteX27" fmla="*/ 204622 w 315912"/>
              <a:gd name="connsiteY27" fmla="*/ 38722 h 119278"/>
              <a:gd name="connsiteX28" fmla="*/ 204711 w 315912"/>
              <a:gd name="connsiteY28" fmla="*/ 38747 h 119278"/>
              <a:gd name="connsiteX29" fmla="*/ 215760 w 315912"/>
              <a:gd name="connsiteY29" fmla="*/ 42278 h 119278"/>
              <a:gd name="connsiteX30" fmla="*/ 215862 w 315912"/>
              <a:gd name="connsiteY30" fmla="*/ 42316 h 119278"/>
              <a:gd name="connsiteX31" fmla="*/ 226377 w 315912"/>
              <a:gd name="connsiteY31" fmla="*/ 45948 h 119278"/>
              <a:gd name="connsiteX32" fmla="*/ 226479 w 315912"/>
              <a:gd name="connsiteY32" fmla="*/ 45986 h 119278"/>
              <a:gd name="connsiteX33" fmla="*/ 236461 w 315912"/>
              <a:gd name="connsiteY33" fmla="*/ 49695 h 119278"/>
              <a:gd name="connsiteX34" fmla="*/ 236575 w 315912"/>
              <a:gd name="connsiteY34" fmla="*/ 49745 h 119278"/>
              <a:gd name="connsiteX35" fmla="*/ 245998 w 315912"/>
              <a:gd name="connsiteY35" fmla="*/ 53530 h 119278"/>
              <a:gd name="connsiteX36" fmla="*/ 246126 w 315912"/>
              <a:gd name="connsiteY36" fmla="*/ 53594 h 119278"/>
              <a:gd name="connsiteX37" fmla="*/ 254990 w 315912"/>
              <a:gd name="connsiteY37" fmla="*/ 57467 h 119278"/>
              <a:gd name="connsiteX38" fmla="*/ 255130 w 315912"/>
              <a:gd name="connsiteY38" fmla="*/ 57530 h 119278"/>
              <a:gd name="connsiteX39" fmla="*/ 263423 w 315912"/>
              <a:gd name="connsiteY39" fmla="*/ 61480 h 119278"/>
              <a:gd name="connsiteX40" fmla="*/ 263575 w 315912"/>
              <a:gd name="connsiteY40" fmla="*/ 61556 h 119278"/>
              <a:gd name="connsiteX41" fmla="*/ 271271 w 315912"/>
              <a:gd name="connsiteY41" fmla="*/ 65582 h 119278"/>
              <a:gd name="connsiteX42" fmla="*/ 271449 w 315912"/>
              <a:gd name="connsiteY42" fmla="*/ 65684 h 119278"/>
              <a:gd name="connsiteX43" fmla="*/ 278536 w 315912"/>
              <a:gd name="connsiteY43" fmla="*/ 69786 h 119278"/>
              <a:gd name="connsiteX44" fmla="*/ 278726 w 315912"/>
              <a:gd name="connsiteY44" fmla="*/ 69900 h 119278"/>
              <a:gd name="connsiteX45" fmla="*/ 285203 w 315912"/>
              <a:gd name="connsiteY45" fmla="*/ 74066 h 119278"/>
              <a:gd name="connsiteX46" fmla="*/ 285419 w 315912"/>
              <a:gd name="connsiteY46" fmla="*/ 74218 h 119278"/>
              <a:gd name="connsiteX47" fmla="*/ 291274 w 315912"/>
              <a:gd name="connsiteY47" fmla="*/ 78447 h 119278"/>
              <a:gd name="connsiteX48" fmla="*/ 291515 w 315912"/>
              <a:gd name="connsiteY48" fmla="*/ 78625 h 119278"/>
              <a:gd name="connsiteX49" fmla="*/ 296722 w 315912"/>
              <a:gd name="connsiteY49" fmla="*/ 82930 h 119278"/>
              <a:gd name="connsiteX50" fmla="*/ 296976 w 315912"/>
              <a:gd name="connsiteY50" fmla="*/ 83159 h 119278"/>
              <a:gd name="connsiteX51" fmla="*/ 301536 w 315912"/>
              <a:gd name="connsiteY51" fmla="*/ 87515 h 119278"/>
              <a:gd name="connsiteX52" fmla="*/ 301815 w 315912"/>
              <a:gd name="connsiteY52" fmla="*/ 87807 h 119278"/>
              <a:gd name="connsiteX53" fmla="*/ 305701 w 315912"/>
              <a:gd name="connsiteY53" fmla="*/ 92214 h 119278"/>
              <a:gd name="connsiteX54" fmla="*/ 305993 w 315912"/>
              <a:gd name="connsiteY54" fmla="*/ 92595 h 119278"/>
              <a:gd name="connsiteX55" fmla="*/ 309206 w 315912"/>
              <a:gd name="connsiteY55" fmla="*/ 97053 h 119278"/>
              <a:gd name="connsiteX56" fmla="*/ 309498 w 315912"/>
              <a:gd name="connsiteY56" fmla="*/ 97510 h 119278"/>
              <a:gd name="connsiteX57" fmla="*/ 312026 w 315912"/>
              <a:gd name="connsiteY57" fmla="*/ 102031 h 119278"/>
              <a:gd name="connsiteX58" fmla="*/ 312229 w 315912"/>
              <a:gd name="connsiteY58" fmla="*/ 102437 h 119278"/>
              <a:gd name="connsiteX59" fmla="*/ 313220 w 315912"/>
              <a:gd name="connsiteY59" fmla="*/ 104724 h 119278"/>
              <a:gd name="connsiteX60" fmla="*/ 313347 w 315912"/>
              <a:gd name="connsiteY60" fmla="*/ 105028 h 119278"/>
              <a:gd name="connsiteX61" fmla="*/ 314159 w 315912"/>
              <a:gd name="connsiteY61" fmla="*/ 107314 h 119278"/>
              <a:gd name="connsiteX62" fmla="*/ 314261 w 315912"/>
              <a:gd name="connsiteY62" fmla="*/ 107644 h 119278"/>
              <a:gd name="connsiteX63" fmla="*/ 314909 w 315912"/>
              <a:gd name="connsiteY63" fmla="*/ 109943 h 119278"/>
              <a:gd name="connsiteX64" fmla="*/ 314985 w 315912"/>
              <a:gd name="connsiteY64" fmla="*/ 110286 h 119278"/>
              <a:gd name="connsiteX65" fmla="*/ 315442 w 315912"/>
              <a:gd name="connsiteY65" fmla="*/ 112598 h 119278"/>
              <a:gd name="connsiteX66" fmla="*/ 315505 w 315912"/>
              <a:gd name="connsiteY66" fmla="*/ 112966 h 119278"/>
              <a:gd name="connsiteX67" fmla="*/ 315785 w 315912"/>
              <a:gd name="connsiteY67" fmla="*/ 115290 h 119278"/>
              <a:gd name="connsiteX68" fmla="*/ 315810 w 315912"/>
              <a:gd name="connsiteY68" fmla="*/ 115658 h 119278"/>
              <a:gd name="connsiteX69" fmla="*/ 315899 w 315912"/>
              <a:gd name="connsiteY69" fmla="*/ 117995 h 119278"/>
              <a:gd name="connsiteX70" fmla="*/ 315912 w 315912"/>
              <a:gd name="connsiteY70" fmla="*/ 118262 h 119278"/>
              <a:gd name="connsiteX71" fmla="*/ 315886 w 315912"/>
              <a:gd name="connsiteY71" fmla="*/ 119278 h 119278"/>
              <a:gd name="connsiteX72" fmla="*/ 306361 w 315912"/>
              <a:gd name="connsiteY72" fmla="*/ 119113 h 119278"/>
              <a:gd name="connsiteX73" fmla="*/ 306387 w 315912"/>
              <a:gd name="connsiteY73" fmla="*/ 118097 h 119278"/>
              <a:gd name="connsiteX74" fmla="*/ 306387 w 315912"/>
              <a:gd name="connsiteY74" fmla="*/ 118376 h 119278"/>
              <a:gd name="connsiteX75" fmla="*/ 306298 w 315912"/>
              <a:gd name="connsiteY75" fmla="*/ 116039 h 119278"/>
              <a:gd name="connsiteX76" fmla="*/ 306323 w 315912"/>
              <a:gd name="connsiteY76" fmla="*/ 116420 h 119278"/>
              <a:gd name="connsiteX77" fmla="*/ 306044 w 315912"/>
              <a:gd name="connsiteY77" fmla="*/ 114096 h 119278"/>
              <a:gd name="connsiteX78" fmla="*/ 306108 w 315912"/>
              <a:gd name="connsiteY78" fmla="*/ 114452 h 119278"/>
              <a:gd name="connsiteX79" fmla="*/ 305650 w 315912"/>
              <a:gd name="connsiteY79" fmla="*/ 112140 h 119278"/>
              <a:gd name="connsiteX80" fmla="*/ 305727 w 315912"/>
              <a:gd name="connsiteY80" fmla="*/ 112496 h 119278"/>
              <a:gd name="connsiteX81" fmla="*/ 305092 w 315912"/>
              <a:gd name="connsiteY81" fmla="*/ 110197 h 119278"/>
              <a:gd name="connsiteX82" fmla="*/ 305193 w 315912"/>
              <a:gd name="connsiteY82" fmla="*/ 110528 h 119278"/>
              <a:gd name="connsiteX83" fmla="*/ 304368 w 315912"/>
              <a:gd name="connsiteY83" fmla="*/ 108229 h 119278"/>
              <a:gd name="connsiteX84" fmla="*/ 304495 w 315912"/>
              <a:gd name="connsiteY84" fmla="*/ 108534 h 119278"/>
              <a:gd name="connsiteX85" fmla="*/ 303504 w 315912"/>
              <a:gd name="connsiteY85" fmla="*/ 106260 h 119278"/>
              <a:gd name="connsiteX86" fmla="*/ 303707 w 315912"/>
              <a:gd name="connsiteY86" fmla="*/ 106667 h 119278"/>
              <a:gd name="connsiteX87" fmla="*/ 301180 w 315912"/>
              <a:gd name="connsiteY87" fmla="*/ 102158 h 119278"/>
              <a:gd name="connsiteX88" fmla="*/ 301472 w 315912"/>
              <a:gd name="connsiteY88" fmla="*/ 102615 h 119278"/>
              <a:gd name="connsiteX89" fmla="*/ 298259 w 315912"/>
              <a:gd name="connsiteY89" fmla="*/ 98145 h 119278"/>
              <a:gd name="connsiteX90" fmla="*/ 298564 w 315912"/>
              <a:gd name="connsiteY90" fmla="*/ 98513 h 119278"/>
              <a:gd name="connsiteX91" fmla="*/ 294665 w 315912"/>
              <a:gd name="connsiteY91" fmla="*/ 94107 h 119278"/>
              <a:gd name="connsiteX92" fmla="*/ 294957 w 315912"/>
              <a:gd name="connsiteY92" fmla="*/ 94398 h 119278"/>
              <a:gd name="connsiteX93" fmla="*/ 290398 w 315912"/>
              <a:gd name="connsiteY93" fmla="*/ 90042 h 119278"/>
              <a:gd name="connsiteX94" fmla="*/ 290652 w 315912"/>
              <a:gd name="connsiteY94" fmla="*/ 90271 h 119278"/>
              <a:gd name="connsiteX95" fmla="*/ 285445 w 315912"/>
              <a:gd name="connsiteY95" fmla="*/ 85978 h 119278"/>
              <a:gd name="connsiteX96" fmla="*/ 285686 w 315912"/>
              <a:gd name="connsiteY96" fmla="*/ 86169 h 119278"/>
              <a:gd name="connsiteX97" fmla="*/ 279844 w 315912"/>
              <a:gd name="connsiteY97" fmla="*/ 81927 h 119278"/>
              <a:gd name="connsiteX98" fmla="*/ 280047 w 315912"/>
              <a:gd name="connsiteY98" fmla="*/ 82079 h 119278"/>
              <a:gd name="connsiteX99" fmla="*/ 273583 w 315912"/>
              <a:gd name="connsiteY99" fmla="*/ 77914 h 119278"/>
              <a:gd name="connsiteX100" fmla="*/ 273773 w 315912"/>
              <a:gd name="connsiteY100" fmla="*/ 78028 h 119278"/>
              <a:gd name="connsiteX101" fmla="*/ 266674 w 315912"/>
              <a:gd name="connsiteY101" fmla="*/ 73926 h 119278"/>
              <a:gd name="connsiteX102" fmla="*/ 266852 w 315912"/>
              <a:gd name="connsiteY102" fmla="*/ 74028 h 119278"/>
              <a:gd name="connsiteX103" fmla="*/ 259156 w 315912"/>
              <a:gd name="connsiteY103" fmla="*/ 70002 h 119278"/>
              <a:gd name="connsiteX104" fmla="*/ 259321 w 315912"/>
              <a:gd name="connsiteY104" fmla="*/ 70078 h 119278"/>
              <a:gd name="connsiteX105" fmla="*/ 251028 w 315912"/>
              <a:gd name="connsiteY105" fmla="*/ 66128 h 119278"/>
              <a:gd name="connsiteX106" fmla="*/ 251180 w 315912"/>
              <a:gd name="connsiteY106" fmla="*/ 66192 h 119278"/>
              <a:gd name="connsiteX107" fmla="*/ 242315 w 315912"/>
              <a:gd name="connsiteY107" fmla="*/ 62318 h 119278"/>
              <a:gd name="connsiteX108" fmla="*/ 242442 w 315912"/>
              <a:gd name="connsiteY108" fmla="*/ 62369 h 119278"/>
              <a:gd name="connsiteX109" fmla="*/ 233019 w 315912"/>
              <a:gd name="connsiteY109" fmla="*/ 58572 h 119278"/>
              <a:gd name="connsiteX110" fmla="*/ 233133 w 315912"/>
              <a:gd name="connsiteY110" fmla="*/ 58623 h 119278"/>
              <a:gd name="connsiteX111" fmla="*/ 223164 w 315912"/>
              <a:gd name="connsiteY111" fmla="*/ 54914 h 119278"/>
              <a:gd name="connsiteX112" fmla="*/ 223265 w 315912"/>
              <a:gd name="connsiteY112" fmla="*/ 54952 h 119278"/>
              <a:gd name="connsiteX113" fmla="*/ 212750 w 315912"/>
              <a:gd name="connsiteY113" fmla="*/ 51320 h 119278"/>
              <a:gd name="connsiteX114" fmla="*/ 212852 w 315912"/>
              <a:gd name="connsiteY114" fmla="*/ 51358 h 119278"/>
              <a:gd name="connsiteX115" fmla="*/ 201815 w 315912"/>
              <a:gd name="connsiteY115" fmla="*/ 47815 h 119278"/>
              <a:gd name="connsiteX116" fmla="*/ 201904 w 315912"/>
              <a:gd name="connsiteY116" fmla="*/ 47840 h 119278"/>
              <a:gd name="connsiteX117" fmla="*/ 190347 w 315912"/>
              <a:gd name="connsiteY117" fmla="*/ 44399 h 119278"/>
              <a:gd name="connsiteX118" fmla="*/ 190436 w 315912"/>
              <a:gd name="connsiteY118" fmla="*/ 44424 h 119278"/>
              <a:gd name="connsiteX119" fmla="*/ 178384 w 315912"/>
              <a:gd name="connsiteY119" fmla="*/ 41071 h 119278"/>
              <a:gd name="connsiteX120" fmla="*/ 178460 w 315912"/>
              <a:gd name="connsiteY120" fmla="*/ 41097 h 119278"/>
              <a:gd name="connsiteX121" fmla="*/ 165912 w 315912"/>
              <a:gd name="connsiteY121" fmla="*/ 37845 h 119278"/>
              <a:gd name="connsiteX122" fmla="*/ 165989 w 315912"/>
              <a:gd name="connsiteY122" fmla="*/ 37858 h 119278"/>
              <a:gd name="connsiteX123" fmla="*/ 152971 w 315912"/>
              <a:gd name="connsiteY123" fmla="*/ 34709 h 119278"/>
              <a:gd name="connsiteX124" fmla="*/ 153034 w 315912"/>
              <a:gd name="connsiteY124" fmla="*/ 34721 h 119278"/>
              <a:gd name="connsiteX125" fmla="*/ 139560 w 315912"/>
              <a:gd name="connsiteY125" fmla="*/ 31673 h 119278"/>
              <a:gd name="connsiteX126" fmla="*/ 139623 w 315912"/>
              <a:gd name="connsiteY126" fmla="*/ 31686 h 119278"/>
              <a:gd name="connsiteX127" fmla="*/ 125691 w 315912"/>
              <a:gd name="connsiteY127" fmla="*/ 28752 h 119278"/>
              <a:gd name="connsiteX128" fmla="*/ 125755 w 315912"/>
              <a:gd name="connsiteY128" fmla="*/ 28765 h 119278"/>
              <a:gd name="connsiteX129" fmla="*/ 111391 w 315912"/>
              <a:gd name="connsiteY129" fmla="*/ 25933 h 119278"/>
              <a:gd name="connsiteX130" fmla="*/ 111442 w 315912"/>
              <a:gd name="connsiteY130" fmla="*/ 25946 h 119278"/>
              <a:gd name="connsiteX131" fmla="*/ 96646 w 315912"/>
              <a:gd name="connsiteY131" fmla="*/ 23215 h 119278"/>
              <a:gd name="connsiteX132" fmla="*/ 96710 w 315912"/>
              <a:gd name="connsiteY132" fmla="*/ 23228 h 119278"/>
              <a:gd name="connsiteX133" fmla="*/ 81508 w 315912"/>
              <a:gd name="connsiteY133" fmla="*/ 20624 h 119278"/>
              <a:gd name="connsiteX134" fmla="*/ 81559 w 315912"/>
              <a:gd name="connsiteY134" fmla="*/ 20637 h 119278"/>
              <a:gd name="connsiteX135" fmla="*/ 65951 w 315912"/>
              <a:gd name="connsiteY135" fmla="*/ 18148 h 119278"/>
              <a:gd name="connsiteX136" fmla="*/ 66001 w 315912"/>
              <a:gd name="connsiteY136" fmla="*/ 18148 h 119278"/>
              <a:gd name="connsiteX137" fmla="*/ 50012 w 315912"/>
              <a:gd name="connsiteY137" fmla="*/ 15785 h 119278"/>
              <a:gd name="connsiteX138" fmla="*/ 50063 w 315912"/>
              <a:gd name="connsiteY138" fmla="*/ 15785 h 119278"/>
              <a:gd name="connsiteX139" fmla="*/ 33705 w 315912"/>
              <a:gd name="connsiteY139" fmla="*/ 13550 h 119278"/>
              <a:gd name="connsiteX140" fmla="*/ 33756 w 315912"/>
              <a:gd name="connsiteY140" fmla="*/ 13550 h 119278"/>
              <a:gd name="connsiteX141" fmla="*/ 17030 w 315912"/>
              <a:gd name="connsiteY141" fmla="*/ 11442 h 119278"/>
              <a:gd name="connsiteX142" fmla="*/ 17068 w 315912"/>
              <a:gd name="connsiteY142" fmla="*/ 11442 h 119278"/>
              <a:gd name="connsiteX143" fmla="*/ 0 w 315912"/>
              <a:gd name="connsiteY143" fmla="*/ 9448 h 119278"/>
              <a:gd name="connsiteX144" fmla="*/ 1104 w 315912"/>
              <a:gd name="connsiteY144" fmla="*/ 0 h 1192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</a:cxnLst>
            <a:rect l="l" t="t" r="r" b="b"/>
            <a:pathLst>
              <a:path w="315912" h="119278">
                <a:moveTo>
                  <a:pt x="1104" y="0"/>
                </a:moveTo>
                <a:lnTo>
                  <a:pt x="18173" y="1980"/>
                </a:lnTo>
                <a:lnTo>
                  <a:pt x="18224" y="1993"/>
                </a:lnTo>
                <a:lnTo>
                  <a:pt x="34950" y="4102"/>
                </a:lnTo>
                <a:lnTo>
                  <a:pt x="35001" y="4114"/>
                </a:lnTo>
                <a:lnTo>
                  <a:pt x="51358" y="6350"/>
                </a:lnTo>
                <a:lnTo>
                  <a:pt x="51409" y="6362"/>
                </a:lnTo>
                <a:lnTo>
                  <a:pt x="67398" y="8724"/>
                </a:lnTo>
                <a:lnTo>
                  <a:pt x="67449" y="8737"/>
                </a:lnTo>
                <a:lnTo>
                  <a:pt x="83058" y="11226"/>
                </a:lnTo>
                <a:lnTo>
                  <a:pt x="83108" y="11239"/>
                </a:lnTo>
                <a:lnTo>
                  <a:pt x="98323" y="13842"/>
                </a:lnTo>
                <a:lnTo>
                  <a:pt x="98374" y="13855"/>
                </a:lnTo>
                <a:lnTo>
                  <a:pt x="113169" y="16573"/>
                </a:lnTo>
                <a:lnTo>
                  <a:pt x="113233" y="16586"/>
                </a:lnTo>
                <a:lnTo>
                  <a:pt x="127596" y="19418"/>
                </a:lnTo>
                <a:lnTo>
                  <a:pt x="127660" y="19430"/>
                </a:lnTo>
                <a:lnTo>
                  <a:pt x="141592" y="22377"/>
                </a:lnTo>
                <a:lnTo>
                  <a:pt x="141655" y="22390"/>
                </a:lnTo>
                <a:lnTo>
                  <a:pt x="155143" y="25437"/>
                </a:lnTo>
                <a:lnTo>
                  <a:pt x="155206" y="25450"/>
                </a:lnTo>
                <a:lnTo>
                  <a:pt x="168224" y="28600"/>
                </a:lnTo>
                <a:lnTo>
                  <a:pt x="168300" y="28625"/>
                </a:lnTo>
                <a:lnTo>
                  <a:pt x="180847" y="31876"/>
                </a:lnTo>
                <a:lnTo>
                  <a:pt x="180924" y="31902"/>
                </a:lnTo>
                <a:lnTo>
                  <a:pt x="192989" y="35255"/>
                </a:lnTo>
                <a:lnTo>
                  <a:pt x="193065" y="35267"/>
                </a:lnTo>
                <a:lnTo>
                  <a:pt x="204622" y="38722"/>
                </a:lnTo>
                <a:lnTo>
                  <a:pt x="204711" y="38747"/>
                </a:lnTo>
                <a:lnTo>
                  <a:pt x="215760" y="42278"/>
                </a:lnTo>
                <a:lnTo>
                  <a:pt x="215862" y="42316"/>
                </a:lnTo>
                <a:lnTo>
                  <a:pt x="226377" y="45948"/>
                </a:lnTo>
                <a:lnTo>
                  <a:pt x="226479" y="45986"/>
                </a:lnTo>
                <a:lnTo>
                  <a:pt x="236461" y="49695"/>
                </a:lnTo>
                <a:lnTo>
                  <a:pt x="236575" y="49745"/>
                </a:lnTo>
                <a:lnTo>
                  <a:pt x="245998" y="53530"/>
                </a:lnTo>
                <a:lnTo>
                  <a:pt x="246126" y="53594"/>
                </a:lnTo>
                <a:lnTo>
                  <a:pt x="254990" y="57467"/>
                </a:lnTo>
                <a:lnTo>
                  <a:pt x="255130" y="57530"/>
                </a:lnTo>
                <a:lnTo>
                  <a:pt x="263423" y="61480"/>
                </a:lnTo>
                <a:lnTo>
                  <a:pt x="263575" y="61556"/>
                </a:lnTo>
                <a:lnTo>
                  <a:pt x="271271" y="65582"/>
                </a:lnTo>
                <a:lnTo>
                  <a:pt x="271449" y="65684"/>
                </a:lnTo>
                <a:lnTo>
                  <a:pt x="278536" y="69786"/>
                </a:lnTo>
                <a:lnTo>
                  <a:pt x="278726" y="69900"/>
                </a:lnTo>
                <a:lnTo>
                  <a:pt x="285203" y="74066"/>
                </a:lnTo>
                <a:lnTo>
                  <a:pt x="285419" y="74218"/>
                </a:lnTo>
                <a:lnTo>
                  <a:pt x="291274" y="78447"/>
                </a:lnTo>
                <a:lnTo>
                  <a:pt x="291515" y="78625"/>
                </a:lnTo>
                <a:lnTo>
                  <a:pt x="296722" y="82930"/>
                </a:lnTo>
                <a:lnTo>
                  <a:pt x="296976" y="83159"/>
                </a:lnTo>
                <a:lnTo>
                  <a:pt x="301536" y="87515"/>
                </a:lnTo>
                <a:lnTo>
                  <a:pt x="301815" y="87807"/>
                </a:lnTo>
                <a:lnTo>
                  <a:pt x="305701" y="92214"/>
                </a:lnTo>
                <a:lnTo>
                  <a:pt x="305993" y="92595"/>
                </a:lnTo>
                <a:lnTo>
                  <a:pt x="309206" y="97053"/>
                </a:lnTo>
                <a:lnTo>
                  <a:pt x="309498" y="97510"/>
                </a:lnTo>
                <a:lnTo>
                  <a:pt x="312026" y="102031"/>
                </a:lnTo>
                <a:lnTo>
                  <a:pt x="312229" y="102437"/>
                </a:lnTo>
                <a:lnTo>
                  <a:pt x="313220" y="104724"/>
                </a:lnTo>
                <a:lnTo>
                  <a:pt x="313347" y="105028"/>
                </a:lnTo>
                <a:lnTo>
                  <a:pt x="314159" y="107314"/>
                </a:lnTo>
                <a:lnTo>
                  <a:pt x="314261" y="107644"/>
                </a:lnTo>
                <a:lnTo>
                  <a:pt x="314909" y="109943"/>
                </a:lnTo>
                <a:lnTo>
                  <a:pt x="314985" y="110286"/>
                </a:lnTo>
                <a:lnTo>
                  <a:pt x="315442" y="112598"/>
                </a:lnTo>
                <a:lnTo>
                  <a:pt x="315505" y="112966"/>
                </a:lnTo>
                <a:lnTo>
                  <a:pt x="315785" y="115290"/>
                </a:lnTo>
                <a:lnTo>
                  <a:pt x="315810" y="115658"/>
                </a:lnTo>
                <a:lnTo>
                  <a:pt x="315899" y="117995"/>
                </a:lnTo>
                <a:lnTo>
                  <a:pt x="315912" y="118262"/>
                </a:lnTo>
                <a:lnTo>
                  <a:pt x="315886" y="119278"/>
                </a:lnTo>
                <a:lnTo>
                  <a:pt x="306361" y="119113"/>
                </a:lnTo>
                <a:lnTo>
                  <a:pt x="306387" y="118097"/>
                </a:lnTo>
                <a:lnTo>
                  <a:pt x="306387" y="118376"/>
                </a:lnTo>
                <a:lnTo>
                  <a:pt x="306298" y="116039"/>
                </a:lnTo>
                <a:lnTo>
                  <a:pt x="306323" y="116420"/>
                </a:lnTo>
                <a:lnTo>
                  <a:pt x="306044" y="114096"/>
                </a:lnTo>
                <a:lnTo>
                  <a:pt x="306108" y="114452"/>
                </a:lnTo>
                <a:lnTo>
                  <a:pt x="305650" y="112140"/>
                </a:lnTo>
                <a:lnTo>
                  <a:pt x="305727" y="112496"/>
                </a:lnTo>
                <a:lnTo>
                  <a:pt x="305092" y="110197"/>
                </a:lnTo>
                <a:lnTo>
                  <a:pt x="305193" y="110528"/>
                </a:lnTo>
                <a:lnTo>
                  <a:pt x="304368" y="108229"/>
                </a:lnTo>
                <a:lnTo>
                  <a:pt x="304495" y="108534"/>
                </a:lnTo>
                <a:lnTo>
                  <a:pt x="303504" y="106260"/>
                </a:lnTo>
                <a:lnTo>
                  <a:pt x="303707" y="106667"/>
                </a:lnTo>
                <a:lnTo>
                  <a:pt x="301180" y="102158"/>
                </a:lnTo>
                <a:lnTo>
                  <a:pt x="301472" y="102615"/>
                </a:lnTo>
                <a:lnTo>
                  <a:pt x="298259" y="98145"/>
                </a:lnTo>
                <a:lnTo>
                  <a:pt x="298564" y="98513"/>
                </a:lnTo>
                <a:lnTo>
                  <a:pt x="294665" y="94107"/>
                </a:lnTo>
                <a:lnTo>
                  <a:pt x="294957" y="94398"/>
                </a:lnTo>
                <a:lnTo>
                  <a:pt x="290398" y="90042"/>
                </a:lnTo>
                <a:lnTo>
                  <a:pt x="290652" y="90271"/>
                </a:lnTo>
                <a:lnTo>
                  <a:pt x="285445" y="85978"/>
                </a:lnTo>
                <a:lnTo>
                  <a:pt x="285686" y="86169"/>
                </a:lnTo>
                <a:lnTo>
                  <a:pt x="279844" y="81927"/>
                </a:lnTo>
                <a:lnTo>
                  <a:pt x="280047" y="82079"/>
                </a:lnTo>
                <a:lnTo>
                  <a:pt x="273583" y="77914"/>
                </a:lnTo>
                <a:lnTo>
                  <a:pt x="273773" y="78028"/>
                </a:lnTo>
                <a:lnTo>
                  <a:pt x="266674" y="73926"/>
                </a:lnTo>
                <a:lnTo>
                  <a:pt x="266852" y="74028"/>
                </a:lnTo>
                <a:lnTo>
                  <a:pt x="259156" y="70002"/>
                </a:lnTo>
                <a:lnTo>
                  <a:pt x="259321" y="70078"/>
                </a:lnTo>
                <a:lnTo>
                  <a:pt x="251028" y="66128"/>
                </a:lnTo>
                <a:lnTo>
                  <a:pt x="251180" y="66192"/>
                </a:lnTo>
                <a:lnTo>
                  <a:pt x="242315" y="62318"/>
                </a:lnTo>
                <a:lnTo>
                  <a:pt x="242442" y="62369"/>
                </a:lnTo>
                <a:lnTo>
                  <a:pt x="233019" y="58572"/>
                </a:lnTo>
                <a:lnTo>
                  <a:pt x="233133" y="58623"/>
                </a:lnTo>
                <a:lnTo>
                  <a:pt x="223164" y="54914"/>
                </a:lnTo>
                <a:lnTo>
                  <a:pt x="223265" y="54952"/>
                </a:lnTo>
                <a:lnTo>
                  <a:pt x="212750" y="51320"/>
                </a:lnTo>
                <a:lnTo>
                  <a:pt x="212852" y="51358"/>
                </a:lnTo>
                <a:lnTo>
                  <a:pt x="201815" y="47815"/>
                </a:lnTo>
                <a:lnTo>
                  <a:pt x="201904" y="47840"/>
                </a:lnTo>
                <a:lnTo>
                  <a:pt x="190347" y="44399"/>
                </a:lnTo>
                <a:lnTo>
                  <a:pt x="190436" y="44424"/>
                </a:lnTo>
                <a:lnTo>
                  <a:pt x="178384" y="41071"/>
                </a:lnTo>
                <a:lnTo>
                  <a:pt x="178460" y="41097"/>
                </a:lnTo>
                <a:lnTo>
                  <a:pt x="165912" y="37845"/>
                </a:lnTo>
                <a:lnTo>
                  <a:pt x="165989" y="37858"/>
                </a:lnTo>
                <a:lnTo>
                  <a:pt x="152971" y="34709"/>
                </a:lnTo>
                <a:lnTo>
                  <a:pt x="153034" y="34721"/>
                </a:lnTo>
                <a:lnTo>
                  <a:pt x="139560" y="31673"/>
                </a:lnTo>
                <a:lnTo>
                  <a:pt x="139623" y="31686"/>
                </a:lnTo>
                <a:lnTo>
                  <a:pt x="125691" y="28752"/>
                </a:lnTo>
                <a:lnTo>
                  <a:pt x="125755" y="28765"/>
                </a:lnTo>
                <a:lnTo>
                  <a:pt x="111391" y="25933"/>
                </a:lnTo>
                <a:lnTo>
                  <a:pt x="111442" y="25946"/>
                </a:lnTo>
                <a:lnTo>
                  <a:pt x="96646" y="23215"/>
                </a:lnTo>
                <a:lnTo>
                  <a:pt x="96710" y="23228"/>
                </a:lnTo>
                <a:lnTo>
                  <a:pt x="81508" y="20624"/>
                </a:lnTo>
                <a:lnTo>
                  <a:pt x="81559" y="20637"/>
                </a:lnTo>
                <a:lnTo>
                  <a:pt x="65951" y="18148"/>
                </a:lnTo>
                <a:lnTo>
                  <a:pt x="66001" y="18148"/>
                </a:lnTo>
                <a:lnTo>
                  <a:pt x="50012" y="15785"/>
                </a:lnTo>
                <a:lnTo>
                  <a:pt x="50063" y="15785"/>
                </a:lnTo>
                <a:lnTo>
                  <a:pt x="33705" y="13550"/>
                </a:lnTo>
                <a:lnTo>
                  <a:pt x="33756" y="13550"/>
                </a:lnTo>
                <a:lnTo>
                  <a:pt x="17030" y="11442"/>
                </a:lnTo>
                <a:lnTo>
                  <a:pt x="17068" y="11442"/>
                </a:lnTo>
                <a:lnTo>
                  <a:pt x="0" y="9448"/>
                </a:lnTo>
                <a:lnTo>
                  <a:pt x="110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06569" y="4950231"/>
            <a:ext cx="141554" cy="51790"/>
          </a:xfrm>
          <a:custGeom>
            <a:avLst/>
            <a:gdLst>
              <a:gd name="connsiteX0" fmla="*/ 141554 w 141554"/>
              <a:gd name="connsiteY0" fmla="*/ 8470 h 51790"/>
              <a:gd name="connsiteX1" fmla="*/ 135496 w 141554"/>
              <a:gd name="connsiteY1" fmla="*/ 11582 h 51790"/>
              <a:gd name="connsiteX2" fmla="*/ 135369 w 141554"/>
              <a:gd name="connsiteY2" fmla="*/ 11645 h 51790"/>
              <a:gd name="connsiteX3" fmla="*/ 128930 w 141554"/>
              <a:gd name="connsiteY3" fmla="*/ 14693 h 51790"/>
              <a:gd name="connsiteX4" fmla="*/ 128816 w 141554"/>
              <a:gd name="connsiteY4" fmla="*/ 14744 h 51790"/>
              <a:gd name="connsiteX5" fmla="*/ 122008 w 141554"/>
              <a:gd name="connsiteY5" fmla="*/ 17754 h 51790"/>
              <a:gd name="connsiteX6" fmla="*/ 121894 w 141554"/>
              <a:gd name="connsiteY6" fmla="*/ 17792 h 51790"/>
              <a:gd name="connsiteX7" fmla="*/ 114731 w 141554"/>
              <a:gd name="connsiteY7" fmla="*/ 20751 h 51790"/>
              <a:gd name="connsiteX8" fmla="*/ 114630 w 141554"/>
              <a:gd name="connsiteY8" fmla="*/ 20789 h 51790"/>
              <a:gd name="connsiteX9" fmla="*/ 107099 w 141554"/>
              <a:gd name="connsiteY9" fmla="*/ 23685 h 51790"/>
              <a:gd name="connsiteX10" fmla="*/ 107010 w 141554"/>
              <a:gd name="connsiteY10" fmla="*/ 23723 h 51790"/>
              <a:gd name="connsiteX11" fmla="*/ 99136 w 141554"/>
              <a:gd name="connsiteY11" fmla="*/ 26555 h 51790"/>
              <a:gd name="connsiteX12" fmla="*/ 99047 w 141554"/>
              <a:gd name="connsiteY12" fmla="*/ 26593 h 51790"/>
              <a:gd name="connsiteX13" fmla="*/ 90817 w 141554"/>
              <a:gd name="connsiteY13" fmla="*/ 29374 h 51790"/>
              <a:gd name="connsiteX14" fmla="*/ 90741 w 141554"/>
              <a:gd name="connsiteY14" fmla="*/ 29400 h 51790"/>
              <a:gd name="connsiteX15" fmla="*/ 82181 w 141554"/>
              <a:gd name="connsiteY15" fmla="*/ 32130 h 51790"/>
              <a:gd name="connsiteX16" fmla="*/ 82105 w 141554"/>
              <a:gd name="connsiteY16" fmla="*/ 32156 h 51790"/>
              <a:gd name="connsiteX17" fmla="*/ 73215 w 141554"/>
              <a:gd name="connsiteY17" fmla="*/ 34823 h 51790"/>
              <a:gd name="connsiteX18" fmla="*/ 73139 w 141554"/>
              <a:gd name="connsiteY18" fmla="*/ 34835 h 51790"/>
              <a:gd name="connsiteX19" fmla="*/ 63931 w 141554"/>
              <a:gd name="connsiteY19" fmla="*/ 37451 h 51790"/>
              <a:gd name="connsiteX20" fmla="*/ 63830 w 141554"/>
              <a:gd name="connsiteY20" fmla="*/ 37477 h 51790"/>
              <a:gd name="connsiteX21" fmla="*/ 44462 w 141554"/>
              <a:gd name="connsiteY21" fmla="*/ 42493 h 51790"/>
              <a:gd name="connsiteX22" fmla="*/ 44348 w 141554"/>
              <a:gd name="connsiteY22" fmla="*/ 42532 h 51790"/>
              <a:gd name="connsiteX23" fmla="*/ 23761 w 141554"/>
              <a:gd name="connsiteY23" fmla="*/ 47281 h 51790"/>
              <a:gd name="connsiteX24" fmla="*/ 23660 w 141554"/>
              <a:gd name="connsiteY24" fmla="*/ 47307 h 51790"/>
              <a:gd name="connsiteX25" fmla="*/ 1917 w 141554"/>
              <a:gd name="connsiteY25" fmla="*/ 51790 h 51790"/>
              <a:gd name="connsiteX26" fmla="*/ 0 w 141554"/>
              <a:gd name="connsiteY26" fmla="*/ 42468 h 51790"/>
              <a:gd name="connsiteX27" fmla="*/ 21729 w 141554"/>
              <a:gd name="connsiteY27" fmla="*/ 37985 h 51790"/>
              <a:gd name="connsiteX28" fmla="*/ 21615 w 141554"/>
              <a:gd name="connsiteY28" fmla="*/ 38010 h 51790"/>
              <a:gd name="connsiteX29" fmla="*/ 42202 w 141554"/>
              <a:gd name="connsiteY29" fmla="*/ 33248 h 51790"/>
              <a:gd name="connsiteX30" fmla="*/ 42074 w 141554"/>
              <a:gd name="connsiteY30" fmla="*/ 33273 h 51790"/>
              <a:gd name="connsiteX31" fmla="*/ 61442 w 141554"/>
              <a:gd name="connsiteY31" fmla="*/ 28257 h 51790"/>
              <a:gd name="connsiteX32" fmla="*/ 61340 w 141554"/>
              <a:gd name="connsiteY32" fmla="*/ 28282 h 51790"/>
              <a:gd name="connsiteX33" fmla="*/ 70548 w 141554"/>
              <a:gd name="connsiteY33" fmla="*/ 25679 h 51790"/>
              <a:gd name="connsiteX34" fmla="*/ 70472 w 141554"/>
              <a:gd name="connsiteY34" fmla="*/ 25691 h 51790"/>
              <a:gd name="connsiteX35" fmla="*/ 79362 w 141554"/>
              <a:gd name="connsiteY35" fmla="*/ 23024 h 51790"/>
              <a:gd name="connsiteX36" fmla="*/ 79286 w 141554"/>
              <a:gd name="connsiteY36" fmla="*/ 23050 h 51790"/>
              <a:gd name="connsiteX37" fmla="*/ 87845 w 141554"/>
              <a:gd name="connsiteY37" fmla="*/ 20332 h 51790"/>
              <a:gd name="connsiteX38" fmla="*/ 87769 w 141554"/>
              <a:gd name="connsiteY38" fmla="*/ 20358 h 51790"/>
              <a:gd name="connsiteX39" fmla="*/ 95986 w 141554"/>
              <a:gd name="connsiteY39" fmla="*/ 17564 h 51790"/>
              <a:gd name="connsiteX40" fmla="*/ 95897 w 141554"/>
              <a:gd name="connsiteY40" fmla="*/ 17602 h 51790"/>
              <a:gd name="connsiteX41" fmla="*/ 103771 w 141554"/>
              <a:gd name="connsiteY41" fmla="*/ 14757 h 51790"/>
              <a:gd name="connsiteX42" fmla="*/ 103682 w 141554"/>
              <a:gd name="connsiteY42" fmla="*/ 14795 h 51790"/>
              <a:gd name="connsiteX43" fmla="*/ 111201 w 141554"/>
              <a:gd name="connsiteY43" fmla="*/ 11899 h 51790"/>
              <a:gd name="connsiteX44" fmla="*/ 111099 w 141554"/>
              <a:gd name="connsiteY44" fmla="*/ 11937 h 51790"/>
              <a:gd name="connsiteX45" fmla="*/ 118274 w 141554"/>
              <a:gd name="connsiteY45" fmla="*/ 8991 h 51790"/>
              <a:gd name="connsiteX46" fmla="*/ 118161 w 141554"/>
              <a:gd name="connsiteY46" fmla="*/ 9029 h 51790"/>
              <a:gd name="connsiteX47" fmla="*/ 124967 w 141554"/>
              <a:gd name="connsiteY47" fmla="*/ 6032 h 51790"/>
              <a:gd name="connsiteX48" fmla="*/ 124853 w 141554"/>
              <a:gd name="connsiteY48" fmla="*/ 6082 h 51790"/>
              <a:gd name="connsiteX49" fmla="*/ 131279 w 141554"/>
              <a:gd name="connsiteY49" fmla="*/ 3035 h 51790"/>
              <a:gd name="connsiteX50" fmla="*/ 131152 w 141554"/>
              <a:gd name="connsiteY50" fmla="*/ 3098 h 51790"/>
              <a:gd name="connsiteX51" fmla="*/ 137211 w 141554"/>
              <a:gd name="connsiteY51" fmla="*/ 0 h 51790"/>
              <a:gd name="connsiteX52" fmla="*/ 141554 w 141554"/>
              <a:gd name="connsiteY52" fmla="*/ 8470 h 51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141554" h="51790">
                <a:moveTo>
                  <a:pt x="141554" y="8470"/>
                </a:moveTo>
                <a:lnTo>
                  <a:pt x="135496" y="11582"/>
                </a:lnTo>
                <a:lnTo>
                  <a:pt x="135369" y="11645"/>
                </a:lnTo>
                <a:lnTo>
                  <a:pt x="128930" y="14693"/>
                </a:lnTo>
                <a:lnTo>
                  <a:pt x="128816" y="14744"/>
                </a:lnTo>
                <a:lnTo>
                  <a:pt x="122008" y="17754"/>
                </a:lnTo>
                <a:lnTo>
                  <a:pt x="121894" y="17792"/>
                </a:lnTo>
                <a:lnTo>
                  <a:pt x="114731" y="20751"/>
                </a:lnTo>
                <a:lnTo>
                  <a:pt x="114630" y="20789"/>
                </a:lnTo>
                <a:lnTo>
                  <a:pt x="107099" y="23685"/>
                </a:lnTo>
                <a:lnTo>
                  <a:pt x="107010" y="23723"/>
                </a:lnTo>
                <a:lnTo>
                  <a:pt x="99136" y="26555"/>
                </a:lnTo>
                <a:lnTo>
                  <a:pt x="99047" y="26593"/>
                </a:lnTo>
                <a:lnTo>
                  <a:pt x="90817" y="29374"/>
                </a:lnTo>
                <a:lnTo>
                  <a:pt x="90741" y="29400"/>
                </a:lnTo>
                <a:lnTo>
                  <a:pt x="82181" y="32130"/>
                </a:lnTo>
                <a:lnTo>
                  <a:pt x="82105" y="32156"/>
                </a:lnTo>
                <a:lnTo>
                  <a:pt x="73215" y="34823"/>
                </a:lnTo>
                <a:lnTo>
                  <a:pt x="73139" y="34835"/>
                </a:lnTo>
                <a:lnTo>
                  <a:pt x="63931" y="37451"/>
                </a:lnTo>
                <a:lnTo>
                  <a:pt x="63830" y="37477"/>
                </a:lnTo>
                <a:lnTo>
                  <a:pt x="44462" y="42493"/>
                </a:lnTo>
                <a:lnTo>
                  <a:pt x="44348" y="42532"/>
                </a:lnTo>
                <a:lnTo>
                  <a:pt x="23761" y="47281"/>
                </a:lnTo>
                <a:lnTo>
                  <a:pt x="23660" y="47307"/>
                </a:lnTo>
                <a:lnTo>
                  <a:pt x="1917" y="51790"/>
                </a:lnTo>
                <a:lnTo>
                  <a:pt x="0" y="42468"/>
                </a:lnTo>
                <a:lnTo>
                  <a:pt x="21729" y="37985"/>
                </a:lnTo>
                <a:lnTo>
                  <a:pt x="21615" y="38010"/>
                </a:lnTo>
                <a:lnTo>
                  <a:pt x="42202" y="33248"/>
                </a:lnTo>
                <a:lnTo>
                  <a:pt x="42074" y="33273"/>
                </a:lnTo>
                <a:lnTo>
                  <a:pt x="61442" y="28257"/>
                </a:lnTo>
                <a:lnTo>
                  <a:pt x="61340" y="28282"/>
                </a:lnTo>
                <a:lnTo>
                  <a:pt x="70548" y="25679"/>
                </a:lnTo>
                <a:lnTo>
                  <a:pt x="70472" y="25691"/>
                </a:lnTo>
                <a:lnTo>
                  <a:pt x="79362" y="23024"/>
                </a:lnTo>
                <a:lnTo>
                  <a:pt x="79286" y="23050"/>
                </a:lnTo>
                <a:lnTo>
                  <a:pt x="87845" y="20332"/>
                </a:lnTo>
                <a:lnTo>
                  <a:pt x="87769" y="20358"/>
                </a:lnTo>
                <a:lnTo>
                  <a:pt x="95986" y="17564"/>
                </a:lnTo>
                <a:lnTo>
                  <a:pt x="95897" y="17602"/>
                </a:lnTo>
                <a:lnTo>
                  <a:pt x="103771" y="14757"/>
                </a:lnTo>
                <a:lnTo>
                  <a:pt x="103682" y="14795"/>
                </a:lnTo>
                <a:lnTo>
                  <a:pt x="111201" y="11899"/>
                </a:lnTo>
                <a:lnTo>
                  <a:pt x="111099" y="11937"/>
                </a:lnTo>
                <a:lnTo>
                  <a:pt x="118274" y="8991"/>
                </a:lnTo>
                <a:lnTo>
                  <a:pt x="118161" y="9029"/>
                </a:lnTo>
                <a:lnTo>
                  <a:pt x="124967" y="6032"/>
                </a:lnTo>
                <a:lnTo>
                  <a:pt x="124853" y="6082"/>
                </a:lnTo>
                <a:lnTo>
                  <a:pt x="131279" y="3035"/>
                </a:lnTo>
                <a:lnTo>
                  <a:pt x="131152" y="3098"/>
                </a:lnTo>
                <a:lnTo>
                  <a:pt x="137211" y="0"/>
                </a:lnTo>
                <a:lnTo>
                  <a:pt x="141554" y="847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0177" y="4792408"/>
            <a:ext cx="15900" cy="23291"/>
          </a:xfrm>
          <a:custGeom>
            <a:avLst/>
            <a:gdLst>
              <a:gd name="connsiteX0" fmla="*/ 7670 w 15900"/>
              <a:gd name="connsiteY0" fmla="*/ 0 h 23291"/>
              <a:gd name="connsiteX1" fmla="*/ 9359 w 15900"/>
              <a:gd name="connsiteY1" fmla="*/ 2298 h 23291"/>
              <a:gd name="connsiteX2" fmla="*/ 9550 w 15900"/>
              <a:gd name="connsiteY2" fmla="*/ 2565 h 23291"/>
              <a:gd name="connsiteX3" fmla="*/ 11023 w 15900"/>
              <a:gd name="connsiteY3" fmla="*/ 4889 h 23291"/>
              <a:gd name="connsiteX4" fmla="*/ 11201 w 15900"/>
              <a:gd name="connsiteY4" fmla="*/ 5181 h 23291"/>
              <a:gd name="connsiteX5" fmla="*/ 12458 w 15900"/>
              <a:gd name="connsiteY5" fmla="*/ 7518 h 23291"/>
              <a:gd name="connsiteX6" fmla="*/ 12623 w 15900"/>
              <a:gd name="connsiteY6" fmla="*/ 7861 h 23291"/>
              <a:gd name="connsiteX7" fmla="*/ 13652 w 15900"/>
              <a:gd name="connsiteY7" fmla="*/ 10197 h 23291"/>
              <a:gd name="connsiteX8" fmla="*/ 13804 w 15900"/>
              <a:gd name="connsiteY8" fmla="*/ 10578 h 23291"/>
              <a:gd name="connsiteX9" fmla="*/ 14604 w 15900"/>
              <a:gd name="connsiteY9" fmla="*/ 12941 h 23291"/>
              <a:gd name="connsiteX10" fmla="*/ 14732 w 15900"/>
              <a:gd name="connsiteY10" fmla="*/ 13347 h 23291"/>
              <a:gd name="connsiteX11" fmla="*/ 15303 w 15900"/>
              <a:gd name="connsiteY11" fmla="*/ 15722 h 23291"/>
              <a:gd name="connsiteX12" fmla="*/ 15392 w 15900"/>
              <a:gd name="connsiteY12" fmla="*/ 16154 h 23291"/>
              <a:gd name="connsiteX13" fmla="*/ 15735 w 15900"/>
              <a:gd name="connsiteY13" fmla="*/ 18541 h 23291"/>
              <a:gd name="connsiteX14" fmla="*/ 15785 w 15900"/>
              <a:gd name="connsiteY14" fmla="*/ 18999 h 23291"/>
              <a:gd name="connsiteX15" fmla="*/ 15900 w 15900"/>
              <a:gd name="connsiteY15" fmla="*/ 21399 h 23291"/>
              <a:gd name="connsiteX16" fmla="*/ 15900 w 15900"/>
              <a:gd name="connsiteY16" fmla="*/ 21767 h 23291"/>
              <a:gd name="connsiteX17" fmla="*/ 15862 w 15900"/>
              <a:gd name="connsiteY17" fmla="*/ 23291 h 23291"/>
              <a:gd name="connsiteX18" fmla="*/ 6337 w 15900"/>
              <a:gd name="connsiteY18" fmla="*/ 22999 h 23291"/>
              <a:gd name="connsiteX19" fmla="*/ 6387 w 15900"/>
              <a:gd name="connsiteY19" fmla="*/ 21475 h 23291"/>
              <a:gd name="connsiteX20" fmla="*/ 6387 w 15900"/>
              <a:gd name="connsiteY20" fmla="*/ 21856 h 23291"/>
              <a:gd name="connsiteX21" fmla="*/ 6273 w 15900"/>
              <a:gd name="connsiteY21" fmla="*/ 19456 h 23291"/>
              <a:gd name="connsiteX22" fmla="*/ 6311 w 15900"/>
              <a:gd name="connsiteY22" fmla="*/ 19926 h 23291"/>
              <a:gd name="connsiteX23" fmla="*/ 5969 w 15900"/>
              <a:gd name="connsiteY23" fmla="*/ 17538 h 23291"/>
              <a:gd name="connsiteX24" fmla="*/ 6057 w 15900"/>
              <a:gd name="connsiteY24" fmla="*/ 17983 h 23291"/>
              <a:gd name="connsiteX25" fmla="*/ 5473 w 15900"/>
              <a:gd name="connsiteY25" fmla="*/ 15608 h 23291"/>
              <a:gd name="connsiteX26" fmla="*/ 5600 w 15900"/>
              <a:gd name="connsiteY26" fmla="*/ 16014 h 23291"/>
              <a:gd name="connsiteX27" fmla="*/ 4787 w 15900"/>
              <a:gd name="connsiteY27" fmla="*/ 13665 h 23291"/>
              <a:gd name="connsiteX28" fmla="*/ 4940 w 15900"/>
              <a:gd name="connsiteY28" fmla="*/ 14033 h 23291"/>
              <a:gd name="connsiteX29" fmla="*/ 3898 w 15900"/>
              <a:gd name="connsiteY29" fmla="*/ 11696 h 23291"/>
              <a:gd name="connsiteX30" fmla="*/ 4063 w 15900"/>
              <a:gd name="connsiteY30" fmla="*/ 12026 h 23291"/>
              <a:gd name="connsiteX31" fmla="*/ 2819 w 15900"/>
              <a:gd name="connsiteY31" fmla="*/ 9702 h 23291"/>
              <a:gd name="connsiteX32" fmla="*/ 2984 w 15900"/>
              <a:gd name="connsiteY32" fmla="*/ 10007 h 23291"/>
              <a:gd name="connsiteX33" fmla="*/ 1511 w 15900"/>
              <a:gd name="connsiteY33" fmla="*/ 7683 h 23291"/>
              <a:gd name="connsiteX34" fmla="*/ 1689 w 15900"/>
              <a:gd name="connsiteY34" fmla="*/ 7949 h 23291"/>
              <a:gd name="connsiteX35" fmla="*/ 0 w 15900"/>
              <a:gd name="connsiteY35" fmla="*/ 5651 h 23291"/>
              <a:gd name="connsiteX36" fmla="*/ 7670 w 15900"/>
              <a:gd name="connsiteY36" fmla="*/ 0 h 2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15900" h="23291">
                <a:moveTo>
                  <a:pt x="7670" y="0"/>
                </a:moveTo>
                <a:lnTo>
                  <a:pt x="9359" y="2298"/>
                </a:lnTo>
                <a:lnTo>
                  <a:pt x="9550" y="2565"/>
                </a:lnTo>
                <a:lnTo>
                  <a:pt x="11023" y="4889"/>
                </a:lnTo>
                <a:lnTo>
                  <a:pt x="11201" y="5181"/>
                </a:lnTo>
                <a:lnTo>
                  <a:pt x="12458" y="7518"/>
                </a:lnTo>
                <a:lnTo>
                  <a:pt x="12623" y="7861"/>
                </a:lnTo>
                <a:lnTo>
                  <a:pt x="13652" y="10197"/>
                </a:lnTo>
                <a:lnTo>
                  <a:pt x="13804" y="10578"/>
                </a:lnTo>
                <a:lnTo>
                  <a:pt x="14604" y="12941"/>
                </a:lnTo>
                <a:lnTo>
                  <a:pt x="14732" y="13347"/>
                </a:lnTo>
                <a:lnTo>
                  <a:pt x="15303" y="15722"/>
                </a:lnTo>
                <a:lnTo>
                  <a:pt x="15392" y="16154"/>
                </a:lnTo>
                <a:lnTo>
                  <a:pt x="15735" y="18541"/>
                </a:lnTo>
                <a:lnTo>
                  <a:pt x="15785" y="18999"/>
                </a:lnTo>
                <a:lnTo>
                  <a:pt x="15900" y="21399"/>
                </a:lnTo>
                <a:lnTo>
                  <a:pt x="15900" y="21767"/>
                </a:lnTo>
                <a:lnTo>
                  <a:pt x="15862" y="23291"/>
                </a:lnTo>
                <a:lnTo>
                  <a:pt x="6337" y="22999"/>
                </a:lnTo>
                <a:lnTo>
                  <a:pt x="6387" y="21475"/>
                </a:lnTo>
                <a:lnTo>
                  <a:pt x="6387" y="21856"/>
                </a:lnTo>
                <a:lnTo>
                  <a:pt x="6273" y="19456"/>
                </a:lnTo>
                <a:lnTo>
                  <a:pt x="6311" y="19926"/>
                </a:lnTo>
                <a:lnTo>
                  <a:pt x="5969" y="17538"/>
                </a:lnTo>
                <a:lnTo>
                  <a:pt x="6057" y="17983"/>
                </a:lnTo>
                <a:lnTo>
                  <a:pt x="5473" y="15608"/>
                </a:lnTo>
                <a:lnTo>
                  <a:pt x="5600" y="16014"/>
                </a:lnTo>
                <a:lnTo>
                  <a:pt x="4787" y="13665"/>
                </a:lnTo>
                <a:lnTo>
                  <a:pt x="4940" y="14033"/>
                </a:lnTo>
                <a:lnTo>
                  <a:pt x="3898" y="11696"/>
                </a:lnTo>
                <a:lnTo>
                  <a:pt x="4063" y="12026"/>
                </a:lnTo>
                <a:lnTo>
                  <a:pt x="2819" y="9702"/>
                </a:lnTo>
                <a:lnTo>
                  <a:pt x="2984" y="10007"/>
                </a:lnTo>
                <a:lnTo>
                  <a:pt x="1511" y="7683"/>
                </a:lnTo>
                <a:lnTo>
                  <a:pt x="1689" y="7949"/>
                </a:lnTo>
                <a:lnTo>
                  <a:pt x="0" y="5651"/>
                </a:lnTo>
                <a:lnTo>
                  <a:pt x="767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28454" y="4741176"/>
            <a:ext cx="74333" cy="34683"/>
          </a:xfrm>
          <a:custGeom>
            <a:avLst/>
            <a:gdLst>
              <a:gd name="connsiteX0" fmla="*/ 0 w 74333"/>
              <a:gd name="connsiteY0" fmla="*/ 26136 h 34683"/>
              <a:gd name="connsiteX1" fmla="*/ 7086 w 74333"/>
              <a:gd name="connsiteY1" fmla="*/ 22643 h 34683"/>
              <a:gd name="connsiteX2" fmla="*/ 7239 w 74333"/>
              <a:gd name="connsiteY2" fmla="*/ 22567 h 34683"/>
              <a:gd name="connsiteX3" fmla="*/ 14858 w 74333"/>
              <a:gd name="connsiteY3" fmla="*/ 19151 h 34683"/>
              <a:gd name="connsiteX4" fmla="*/ 14998 w 74333"/>
              <a:gd name="connsiteY4" fmla="*/ 19087 h 34683"/>
              <a:gd name="connsiteX5" fmla="*/ 23152 w 74333"/>
              <a:gd name="connsiteY5" fmla="*/ 15735 h 34683"/>
              <a:gd name="connsiteX6" fmla="*/ 23266 w 74333"/>
              <a:gd name="connsiteY6" fmla="*/ 15684 h 34683"/>
              <a:gd name="connsiteX7" fmla="*/ 31927 w 74333"/>
              <a:gd name="connsiteY7" fmla="*/ 12407 h 34683"/>
              <a:gd name="connsiteX8" fmla="*/ 32041 w 74333"/>
              <a:gd name="connsiteY8" fmla="*/ 12369 h 34683"/>
              <a:gd name="connsiteX9" fmla="*/ 41185 w 74333"/>
              <a:gd name="connsiteY9" fmla="*/ 9169 h 34683"/>
              <a:gd name="connsiteX10" fmla="*/ 41287 w 74333"/>
              <a:gd name="connsiteY10" fmla="*/ 9143 h 34683"/>
              <a:gd name="connsiteX11" fmla="*/ 50914 w 74333"/>
              <a:gd name="connsiteY11" fmla="*/ 6019 h 34683"/>
              <a:gd name="connsiteX12" fmla="*/ 51015 w 74333"/>
              <a:gd name="connsiteY12" fmla="*/ 5994 h 34683"/>
              <a:gd name="connsiteX13" fmla="*/ 61124 w 74333"/>
              <a:gd name="connsiteY13" fmla="*/ 2958 h 34683"/>
              <a:gd name="connsiteX14" fmla="*/ 61214 w 74333"/>
              <a:gd name="connsiteY14" fmla="*/ 2933 h 34683"/>
              <a:gd name="connsiteX15" fmla="*/ 71767 w 74333"/>
              <a:gd name="connsiteY15" fmla="*/ 0 h 34683"/>
              <a:gd name="connsiteX16" fmla="*/ 74333 w 74333"/>
              <a:gd name="connsiteY16" fmla="*/ 9169 h 34683"/>
              <a:gd name="connsiteX17" fmla="*/ 63766 w 74333"/>
              <a:gd name="connsiteY17" fmla="*/ 12115 h 34683"/>
              <a:gd name="connsiteX18" fmla="*/ 63855 w 74333"/>
              <a:gd name="connsiteY18" fmla="*/ 12090 h 34683"/>
              <a:gd name="connsiteX19" fmla="*/ 53759 w 74333"/>
              <a:gd name="connsiteY19" fmla="*/ 15112 h 34683"/>
              <a:gd name="connsiteX20" fmla="*/ 53847 w 74333"/>
              <a:gd name="connsiteY20" fmla="*/ 15087 h 34683"/>
              <a:gd name="connsiteX21" fmla="*/ 44221 w 74333"/>
              <a:gd name="connsiteY21" fmla="*/ 18198 h 34683"/>
              <a:gd name="connsiteX22" fmla="*/ 44322 w 74333"/>
              <a:gd name="connsiteY22" fmla="*/ 18160 h 34683"/>
              <a:gd name="connsiteX23" fmla="*/ 35178 w 74333"/>
              <a:gd name="connsiteY23" fmla="*/ 21361 h 34683"/>
              <a:gd name="connsiteX24" fmla="*/ 35293 w 74333"/>
              <a:gd name="connsiteY24" fmla="*/ 21323 h 34683"/>
              <a:gd name="connsiteX25" fmla="*/ 26644 w 74333"/>
              <a:gd name="connsiteY25" fmla="*/ 24599 h 34683"/>
              <a:gd name="connsiteX26" fmla="*/ 26771 w 74333"/>
              <a:gd name="connsiteY26" fmla="*/ 24548 h 34683"/>
              <a:gd name="connsiteX27" fmla="*/ 18630 w 74333"/>
              <a:gd name="connsiteY27" fmla="*/ 27901 h 34683"/>
              <a:gd name="connsiteX28" fmla="*/ 18770 w 74333"/>
              <a:gd name="connsiteY28" fmla="*/ 27838 h 34683"/>
              <a:gd name="connsiteX29" fmla="*/ 11150 w 74333"/>
              <a:gd name="connsiteY29" fmla="*/ 31254 h 34683"/>
              <a:gd name="connsiteX30" fmla="*/ 11302 w 74333"/>
              <a:gd name="connsiteY30" fmla="*/ 31191 h 34683"/>
              <a:gd name="connsiteX31" fmla="*/ 4216 w 74333"/>
              <a:gd name="connsiteY31" fmla="*/ 34683 h 34683"/>
              <a:gd name="connsiteX32" fmla="*/ 0 w 74333"/>
              <a:gd name="connsiteY32" fmla="*/ 26136 h 34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74333" h="34683">
                <a:moveTo>
                  <a:pt x="0" y="26136"/>
                </a:moveTo>
                <a:lnTo>
                  <a:pt x="7086" y="22643"/>
                </a:lnTo>
                <a:lnTo>
                  <a:pt x="7239" y="22567"/>
                </a:lnTo>
                <a:lnTo>
                  <a:pt x="14858" y="19151"/>
                </a:lnTo>
                <a:lnTo>
                  <a:pt x="14998" y="19087"/>
                </a:lnTo>
                <a:lnTo>
                  <a:pt x="23152" y="15735"/>
                </a:lnTo>
                <a:lnTo>
                  <a:pt x="23266" y="15684"/>
                </a:lnTo>
                <a:lnTo>
                  <a:pt x="31927" y="12407"/>
                </a:lnTo>
                <a:lnTo>
                  <a:pt x="32041" y="12369"/>
                </a:lnTo>
                <a:lnTo>
                  <a:pt x="41185" y="9169"/>
                </a:lnTo>
                <a:lnTo>
                  <a:pt x="41287" y="9143"/>
                </a:lnTo>
                <a:lnTo>
                  <a:pt x="50914" y="6019"/>
                </a:lnTo>
                <a:lnTo>
                  <a:pt x="51015" y="5994"/>
                </a:lnTo>
                <a:lnTo>
                  <a:pt x="61124" y="2958"/>
                </a:lnTo>
                <a:lnTo>
                  <a:pt x="61214" y="2933"/>
                </a:lnTo>
                <a:lnTo>
                  <a:pt x="71767" y="0"/>
                </a:lnTo>
                <a:lnTo>
                  <a:pt x="74333" y="9169"/>
                </a:lnTo>
                <a:lnTo>
                  <a:pt x="63766" y="12115"/>
                </a:lnTo>
                <a:lnTo>
                  <a:pt x="63855" y="12090"/>
                </a:lnTo>
                <a:lnTo>
                  <a:pt x="53759" y="15112"/>
                </a:lnTo>
                <a:lnTo>
                  <a:pt x="53847" y="15087"/>
                </a:lnTo>
                <a:lnTo>
                  <a:pt x="44221" y="18198"/>
                </a:lnTo>
                <a:lnTo>
                  <a:pt x="44322" y="18160"/>
                </a:lnTo>
                <a:lnTo>
                  <a:pt x="35178" y="21361"/>
                </a:lnTo>
                <a:lnTo>
                  <a:pt x="35293" y="21323"/>
                </a:lnTo>
                <a:lnTo>
                  <a:pt x="26644" y="24599"/>
                </a:lnTo>
                <a:lnTo>
                  <a:pt x="26771" y="24548"/>
                </a:lnTo>
                <a:lnTo>
                  <a:pt x="18630" y="27901"/>
                </a:lnTo>
                <a:lnTo>
                  <a:pt x="18770" y="27838"/>
                </a:lnTo>
                <a:lnTo>
                  <a:pt x="11150" y="31254"/>
                </a:lnTo>
                <a:lnTo>
                  <a:pt x="11302" y="31191"/>
                </a:lnTo>
                <a:lnTo>
                  <a:pt x="4216" y="34683"/>
                </a:lnTo>
                <a:lnTo>
                  <a:pt x="0" y="2613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64396" y="4757318"/>
            <a:ext cx="39713" cy="29997"/>
          </a:xfrm>
          <a:custGeom>
            <a:avLst/>
            <a:gdLst>
              <a:gd name="connsiteX0" fmla="*/ 0 w 39713"/>
              <a:gd name="connsiteY0" fmla="*/ 23190 h 29997"/>
              <a:gd name="connsiteX1" fmla="*/ 2997 w 39713"/>
              <a:gd name="connsiteY1" fmla="*/ 20256 h 29997"/>
              <a:gd name="connsiteX2" fmla="*/ 3225 w 39713"/>
              <a:gd name="connsiteY2" fmla="*/ 20040 h 29997"/>
              <a:gd name="connsiteX3" fmla="*/ 6604 w 39713"/>
              <a:gd name="connsiteY3" fmla="*/ 17157 h 29997"/>
              <a:gd name="connsiteX4" fmla="*/ 6819 w 39713"/>
              <a:gd name="connsiteY4" fmla="*/ 16979 h 29997"/>
              <a:gd name="connsiteX5" fmla="*/ 10579 w 39713"/>
              <a:gd name="connsiteY5" fmla="*/ 14134 h 29997"/>
              <a:gd name="connsiteX6" fmla="*/ 10769 w 39713"/>
              <a:gd name="connsiteY6" fmla="*/ 13982 h 29997"/>
              <a:gd name="connsiteX7" fmla="*/ 14897 w 39713"/>
              <a:gd name="connsiteY7" fmla="*/ 11175 h 29997"/>
              <a:gd name="connsiteX8" fmla="*/ 15074 w 39713"/>
              <a:gd name="connsiteY8" fmla="*/ 11061 h 29997"/>
              <a:gd name="connsiteX9" fmla="*/ 19570 w 39713"/>
              <a:gd name="connsiteY9" fmla="*/ 8292 h 29997"/>
              <a:gd name="connsiteX10" fmla="*/ 19735 w 39713"/>
              <a:gd name="connsiteY10" fmla="*/ 8191 h 29997"/>
              <a:gd name="connsiteX11" fmla="*/ 24587 w 39713"/>
              <a:gd name="connsiteY11" fmla="*/ 5473 h 29997"/>
              <a:gd name="connsiteX12" fmla="*/ 24739 w 39713"/>
              <a:gd name="connsiteY12" fmla="*/ 5384 h 29997"/>
              <a:gd name="connsiteX13" fmla="*/ 29933 w 39713"/>
              <a:gd name="connsiteY13" fmla="*/ 2704 h 29997"/>
              <a:gd name="connsiteX14" fmla="*/ 30073 w 39713"/>
              <a:gd name="connsiteY14" fmla="*/ 2641 h 29997"/>
              <a:gd name="connsiteX15" fmla="*/ 35623 w 39713"/>
              <a:gd name="connsiteY15" fmla="*/ 0 h 29997"/>
              <a:gd name="connsiteX16" fmla="*/ 39712 w 39713"/>
              <a:gd name="connsiteY16" fmla="*/ 8597 h 29997"/>
              <a:gd name="connsiteX17" fmla="*/ 34163 w 39713"/>
              <a:gd name="connsiteY17" fmla="*/ 11239 h 29997"/>
              <a:gd name="connsiteX18" fmla="*/ 34302 w 39713"/>
              <a:gd name="connsiteY18" fmla="*/ 11175 h 29997"/>
              <a:gd name="connsiteX19" fmla="*/ 29095 w 39713"/>
              <a:gd name="connsiteY19" fmla="*/ 13855 h 29997"/>
              <a:gd name="connsiteX20" fmla="*/ 29248 w 39713"/>
              <a:gd name="connsiteY20" fmla="*/ 13766 h 29997"/>
              <a:gd name="connsiteX21" fmla="*/ 24396 w 39713"/>
              <a:gd name="connsiteY21" fmla="*/ 16497 h 29997"/>
              <a:gd name="connsiteX22" fmla="*/ 24574 w 39713"/>
              <a:gd name="connsiteY22" fmla="*/ 16395 h 29997"/>
              <a:gd name="connsiteX23" fmla="*/ 20078 w 39713"/>
              <a:gd name="connsiteY23" fmla="*/ 19164 h 29997"/>
              <a:gd name="connsiteX24" fmla="*/ 20256 w 39713"/>
              <a:gd name="connsiteY24" fmla="*/ 19050 h 29997"/>
              <a:gd name="connsiteX25" fmla="*/ 16141 w 39713"/>
              <a:gd name="connsiteY25" fmla="*/ 21856 h 29997"/>
              <a:gd name="connsiteX26" fmla="*/ 16332 w 39713"/>
              <a:gd name="connsiteY26" fmla="*/ 21716 h 29997"/>
              <a:gd name="connsiteX27" fmla="*/ 12585 w 39713"/>
              <a:gd name="connsiteY27" fmla="*/ 24561 h 29997"/>
              <a:gd name="connsiteX28" fmla="*/ 12801 w 39713"/>
              <a:gd name="connsiteY28" fmla="*/ 24396 h 29997"/>
              <a:gd name="connsiteX29" fmla="*/ 9423 w 39713"/>
              <a:gd name="connsiteY29" fmla="*/ 27279 h 29997"/>
              <a:gd name="connsiteX30" fmla="*/ 9651 w 39713"/>
              <a:gd name="connsiteY30" fmla="*/ 27063 h 29997"/>
              <a:gd name="connsiteX31" fmla="*/ 6667 w 39713"/>
              <a:gd name="connsiteY31" fmla="*/ 29997 h 29997"/>
              <a:gd name="connsiteX32" fmla="*/ 0 w 39713"/>
              <a:gd name="connsiteY32" fmla="*/ 23190 h 29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9713" h="29997">
                <a:moveTo>
                  <a:pt x="0" y="23190"/>
                </a:moveTo>
                <a:lnTo>
                  <a:pt x="2997" y="20256"/>
                </a:lnTo>
                <a:lnTo>
                  <a:pt x="3225" y="20040"/>
                </a:lnTo>
                <a:lnTo>
                  <a:pt x="6604" y="17157"/>
                </a:lnTo>
                <a:lnTo>
                  <a:pt x="6819" y="16979"/>
                </a:lnTo>
                <a:lnTo>
                  <a:pt x="10579" y="14134"/>
                </a:lnTo>
                <a:lnTo>
                  <a:pt x="10769" y="13982"/>
                </a:lnTo>
                <a:lnTo>
                  <a:pt x="14897" y="11175"/>
                </a:lnTo>
                <a:lnTo>
                  <a:pt x="15074" y="11061"/>
                </a:lnTo>
                <a:lnTo>
                  <a:pt x="19570" y="8292"/>
                </a:lnTo>
                <a:lnTo>
                  <a:pt x="19735" y="8191"/>
                </a:lnTo>
                <a:lnTo>
                  <a:pt x="24587" y="5473"/>
                </a:lnTo>
                <a:lnTo>
                  <a:pt x="24739" y="5384"/>
                </a:lnTo>
                <a:lnTo>
                  <a:pt x="29933" y="2704"/>
                </a:lnTo>
                <a:lnTo>
                  <a:pt x="30073" y="2641"/>
                </a:lnTo>
                <a:lnTo>
                  <a:pt x="35623" y="0"/>
                </a:lnTo>
                <a:lnTo>
                  <a:pt x="39712" y="8597"/>
                </a:lnTo>
                <a:lnTo>
                  <a:pt x="34163" y="11239"/>
                </a:lnTo>
                <a:lnTo>
                  <a:pt x="34302" y="11175"/>
                </a:lnTo>
                <a:lnTo>
                  <a:pt x="29095" y="13855"/>
                </a:lnTo>
                <a:lnTo>
                  <a:pt x="29248" y="13766"/>
                </a:lnTo>
                <a:lnTo>
                  <a:pt x="24396" y="16497"/>
                </a:lnTo>
                <a:lnTo>
                  <a:pt x="24574" y="16395"/>
                </a:lnTo>
                <a:lnTo>
                  <a:pt x="20078" y="19164"/>
                </a:lnTo>
                <a:lnTo>
                  <a:pt x="20256" y="19050"/>
                </a:lnTo>
                <a:lnTo>
                  <a:pt x="16141" y="21856"/>
                </a:lnTo>
                <a:lnTo>
                  <a:pt x="16332" y="21716"/>
                </a:lnTo>
                <a:lnTo>
                  <a:pt x="12585" y="24561"/>
                </a:lnTo>
                <a:lnTo>
                  <a:pt x="12801" y="24396"/>
                </a:lnTo>
                <a:lnTo>
                  <a:pt x="9423" y="27279"/>
                </a:lnTo>
                <a:lnTo>
                  <a:pt x="9651" y="27063"/>
                </a:lnTo>
                <a:lnTo>
                  <a:pt x="6667" y="29997"/>
                </a:lnTo>
                <a:lnTo>
                  <a:pt x="0" y="231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89213" y="4786757"/>
            <a:ext cx="125780" cy="31026"/>
          </a:xfrm>
          <a:custGeom>
            <a:avLst/>
            <a:gdLst>
              <a:gd name="connsiteX0" fmla="*/ 1308 w 125780"/>
              <a:gd name="connsiteY0" fmla="*/ 0 h 31026"/>
              <a:gd name="connsiteX1" fmla="*/ 18084 w 125780"/>
              <a:gd name="connsiteY1" fmla="*/ 2336 h 31026"/>
              <a:gd name="connsiteX2" fmla="*/ 18135 w 125780"/>
              <a:gd name="connsiteY2" fmla="*/ 2336 h 31026"/>
              <a:gd name="connsiteX3" fmla="*/ 34569 w 125780"/>
              <a:gd name="connsiteY3" fmla="*/ 4787 h 31026"/>
              <a:gd name="connsiteX4" fmla="*/ 34620 w 125780"/>
              <a:gd name="connsiteY4" fmla="*/ 4787 h 31026"/>
              <a:gd name="connsiteX5" fmla="*/ 50711 w 125780"/>
              <a:gd name="connsiteY5" fmla="*/ 7340 h 31026"/>
              <a:gd name="connsiteX6" fmla="*/ 50749 w 125780"/>
              <a:gd name="connsiteY6" fmla="*/ 7353 h 31026"/>
              <a:gd name="connsiteX7" fmla="*/ 66484 w 125780"/>
              <a:gd name="connsiteY7" fmla="*/ 10007 h 31026"/>
              <a:gd name="connsiteX8" fmla="*/ 66535 w 125780"/>
              <a:gd name="connsiteY8" fmla="*/ 10020 h 31026"/>
              <a:gd name="connsiteX9" fmla="*/ 81889 w 125780"/>
              <a:gd name="connsiteY9" fmla="*/ 12775 h 31026"/>
              <a:gd name="connsiteX10" fmla="*/ 81940 w 125780"/>
              <a:gd name="connsiteY10" fmla="*/ 12788 h 31026"/>
              <a:gd name="connsiteX11" fmla="*/ 96913 w 125780"/>
              <a:gd name="connsiteY11" fmla="*/ 15659 h 31026"/>
              <a:gd name="connsiteX12" fmla="*/ 96964 w 125780"/>
              <a:gd name="connsiteY12" fmla="*/ 15671 h 31026"/>
              <a:gd name="connsiteX13" fmla="*/ 111543 w 125780"/>
              <a:gd name="connsiteY13" fmla="*/ 18631 h 31026"/>
              <a:gd name="connsiteX14" fmla="*/ 111607 w 125780"/>
              <a:gd name="connsiteY14" fmla="*/ 18643 h 31026"/>
              <a:gd name="connsiteX15" fmla="*/ 125780 w 125780"/>
              <a:gd name="connsiteY15" fmla="*/ 21704 h 31026"/>
              <a:gd name="connsiteX16" fmla="*/ 123774 w 125780"/>
              <a:gd name="connsiteY16" fmla="*/ 31026 h 31026"/>
              <a:gd name="connsiteX17" fmla="*/ 109588 w 125780"/>
              <a:gd name="connsiteY17" fmla="*/ 27952 h 31026"/>
              <a:gd name="connsiteX18" fmla="*/ 109651 w 125780"/>
              <a:gd name="connsiteY18" fmla="*/ 27965 h 31026"/>
              <a:gd name="connsiteX19" fmla="*/ 95059 w 125780"/>
              <a:gd name="connsiteY19" fmla="*/ 25006 h 31026"/>
              <a:gd name="connsiteX20" fmla="*/ 95122 w 125780"/>
              <a:gd name="connsiteY20" fmla="*/ 25006 h 31026"/>
              <a:gd name="connsiteX21" fmla="*/ 80149 w 125780"/>
              <a:gd name="connsiteY21" fmla="*/ 22148 h 31026"/>
              <a:gd name="connsiteX22" fmla="*/ 80200 w 125780"/>
              <a:gd name="connsiteY22" fmla="*/ 22161 h 31026"/>
              <a:gd name="connsiteX23" fmla="*/ 64846 w 125780"/>
              <a:gd name="connsiteY23" fmla="*/ 19393 h 31026"/>
              <a:gd name="connsiteX24" fmla="*/ 64897 w 125780"/>
              <a:gd name="connsiteY24" fmla="*/ 19405 h 31026"/>
              <a:gd name="connsiteX25" fmla="*/ 49161 w 125780"/>
              <a:gd name="connsiteY25" fmla="*/ 16738 h 31026"/>
              <a:gd name="connsiteX26" fmla="*/ 49212 w 125780"/>
              <a:gd name="connsiteY26" fmla="*/ 16751 h 31026"/>
              <a:gd name="connsiteX27" fmla="*/ 33121 w 125780"/>
              <a:gd name="connsiteY27" fmla="*/ 14198 h 31026"/>
              <a:gd name="connsiteX28" fmla="*/ 33172 w 125780"/>
              <a:gd name="connsiteY28" fmla="*/ 14198 h 31026"/>
              <a:gd name="connsiteX29" fmla="*/ 16738 w 125780"/>
              <a:gd name="connsiteY29" fmla="*/ 11760 h 31026"/>
              <a:gd name="connsiteX30" fmla="*/ 16776 w 125780"/>
              <a:gd name="connsiteY30" fmla="*/ 11772 h 31026"/>
              <a:gd name="connsiteX31" fmla="*/ 0 w 125780"/>
              <a:gd name="connsiteY31" fmla="*/ 9436 h 31026"/>
              <a:gd name="connsiteX32" fmla="*/ 1308 w 125780"/>
              <a:gd name="connsiteY32" fmla="*/ 0 h 3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25780" h="31026">
                <a:moveTo>
                  <a:pt x="1308" y="0"/>
                </a:moveTo>
                <a:lnTo>
                  <a:pt x="18084" y="2336"/>
                </a:lnTo>
                <a:lnTo>
                  <a:pt x="18135" y="2336"/>
                </a:lnTo>
                <a:lnTo>
                  <a:pt x="34569" y="4787"/>
                </a:lnTo>
                <a:lnTo>
                  <a:pt x="34620" y="4787"/>
                </a:lnTo>
                <a:lnTo>
                  <a:pt x="50711" y="7340"/>
                </a:lnTo>
                <a:lnTo>
                  <a:pt x="50749" y="7353"/>
                </a:lnTo>
                <a:lnTo>
                  <a:pt x="66484" y="10007"/>
                </a:lnTo>
                <a:lnTo>
                  <a:pt x="66535" y="10020"/>
                </a:lnTo>
                <a:lnTo>
                  <a:pt x="81889" y="12775"/>
                </a:lnTo>
                <a:lnTo>
                  <a:pt x="81940" y="12788"/>
                </a:lnTo>
                <a:lnTo>
                  <a:pt x="96913" y="15659"/>
                </a:lnTo>
                <a:lnTo>
                  <a:pt x="96964" y="15671"/>
                </a:lnTo>
                <a:lnTo>
                  <a:pt x="111543" y="18631"/>
                </a:lnTo>
                <a:lnTo>
                  <a:pt x="111607" y="18643"/>
                </a:lnTo>
                <a:lnTo>
                  <a:pt x="125780" y="21704"/>
                </a:lnTo>
                <a:lnTo>
                  <a:pt x="123774" y="31026"/>
                </a:lnTo>
                <a:lnTo>
                  <a:pt x="109588" y="27952"/>
                </a:lnTo>
                <a:lnTo>
                  <a:pt x="109651" y="27965"/>
                </a:lnTo>
                <a:lnTo>
                  <a:pt x="95059" y="25006"/>
                </a:lnTo>
                <a:lnTo>
                  <a:pt x="95122" y="25006"/>
                </a:lnTo>
                <a:lnTo>
                  <a:pt x="80149" y="22148"/>
                </a:lnTo>
                <a:lnTo>
                  <a:pt x="80200" y="22161"/>
                </a:lnTo>
                <a:lnTo>
                  <a:pt x="64846" y="19393"/>
                </a:lnTo>
                <a:lnTo>
                  <a:pt x="64897" y="19405"/>
                </a:lnTo>
                <a:lnTo>
                  <a:pt x="49161" y="16738"/>
                </a:lnTo>
                <a:lnTo>
                  <a:pt x="49212" y="16751"/>
                </a:lnTo>
                <a:lnTo>
                  <a:pt x="33121" y="14198"/>
                </a:lnTo>
                <a:lnTo>
                  <a:pt x="33172" y="14198"/>
                </a:lnTo>
                <a:lnTo>
                  <a:pt x="16738" y="11760"/>
                </a:lnTo>
                <a:lnTo>
                  <a:pt x="16776" y="11772"/>
                </a:lnTo>
                <a:lnTo>
                  <a:pt x="0" y="9436"/>
                </a:lnTo>
                <a:lnTo>
                  <a:pt x="130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0851" y="4936134"/>
            <a:ext cx="28663" cy="29006"/>
          </a:xfrm>
          <a:custGeom>
            <a:avLst/>
            <a:gdLst>
              <a:gd name="connsiteX0" fmla="*/ 22644 w 28663"/>
              <a:gd name="connsiteY0" fmla="*/ 29006 h 29006"/>
              <a:gd name="connsiteX1" fmla="*/ 15786 w 28663"/>
              <a:gd name="connsiteY1" fmla="*/ 23418 h 29006"/>
              <a:gd name="connsiteX2" fmla="*/ 15570 w 28663"/>
              <a:gd name="connsiteY2" fmla="*/ 23228 h 29006"/>
              <a:gd name="connsiteX3" fmla="*/ 12496 w 28663"/>
              <a:gd name="connsiteY3" fmla="*/ 20408 h 29006"/>
              <a:gd name="connsiteX4" fmla="*/ 12344 w 28663"/>
              <a:gd name="connsiteY4" fmla="*/ 20269 h 29006"/>
              <a:gd name="connsiteX5" fmla="*/ 9525 w 28663"/>
              <a:gd name="connsiteY5" fmla="*/ 17424 h 29006"/>
              <a:gd name="connsiteX6" fmla="*/ 9359 w 28663"/>
              <a:gd name="connsiteY6" fmla="*/ 17259 h 29006"/>
              <a:gd name="connsiteX7" fmla="*/ 6769 w 28663"/>
              <a:gd name="connsiteY7" fmla="*/ 14414 h 29006"/>
              <a:gd name="connsiteX8" fmla="*/ 6616 w 28663"/>
              <a:gd name="connsiteY8" fmla="*/ 14223 h 29006"/>
              <a:gd name="connsiteX9" fmla="*/ 4267 w 28663"/>
              <a:gd name="connsiteY9" fmla="*/ 11353 h 29006"/>
              <a:gd name="connsiteX10" fmla="*/ 4102 w 28663"/>
              <a:gd name="connsiteY10" fmla="*/ 11138 h 29006"/>
              <a:gd name="connsiteX11" fmla="*/ 2019 w 28663"/>
              <a:gd name="connsiteY11" fmla="*/ 8254 h 29006"/>
              <a:gd name="connsiteX12" fmla="*/ 1854 w 28663"/>
              <a:gd name="connsiteY12" fmla="*/ 8013 h 29006"/>
              <a:gd name="connsiteX13" fmla="*/ 0 w 28663"/>
              <a:gd name="connsiteY13" fmla="*/ 5105 h 29006"/>
              <a:gd name="connsiteX14" fmla="*/ 8051 w 28663"/>
              <a:gd name="connsiteY14" fmla="*/ 0 h 29006"/>
              <a:gd name="connsiteX15" fmla="*/ 9893 w 28663"/>
              <a:gd name="connsiteY15" fmla="*/ 2895 h 29006"/>
              <a:gd name="connsiteX16" fmla="*/ 9728 w 28663"/>
              <a:gd name="connsiteY16" fmla="*/ 2654 h 29006"/>
              <a:gd name="connsiteX17" fmla="*/ 11811 w 28663"/>
              <a:gd name="connsiteY17" fmla="*/ 5550 h 29006"/>
              <a:gd name="connsiteX18" fmla="*/ 11658 w 28663"/>
              <a:gd name="connsiteY18" fmla="*/ 5334 h 29006"/>
              <a:gd name="connsiteX19" fmla="*/ 13995 w 28663"/>
              <a:gd name="connsiteY19" fmla="*/ 8204 h 29006"/>
              <a:gd name="connsiteX20" fmla="*/ 13830 w 28663"/>
              <a:gd name="connsiteY20" fmla="*/ 8013 h 29006"/>
              <a:gd name="connsiteX21" fmla="*/ 16421 w 28663"/>
              <a:gd name="connsiteY21" fmla="*/ 10871 h 29006"/>
              <a:gd name="connsiteX22" fmla="*/ 16268 w 28663"/>
              <a:gd name="connsiteY22" fmla="*/ 10706 h 29006"/>
              <a:gd name="connsiteX23" fmla="*/ 19088 w 28663"/>
              <a:gd name="connsiteY23" fmla="*/ 13538 h 29006"/>
              <a:gd name="connsiteX24" fmla="*/ 18948 w 28663"/>
              <a:gd name="connsiteY24" fmla="*/ 13398 h 29006"/>
              <a:gd name="connsiteX25" fmla="*/ 22009 w 28663"/>
              <a:gd name="connsiteY25" fmla="*/ 16218 h 29006"/>
              <a:gd name="connsiteX26" fmla="*/ 21805 w 28663"/>
              <a:gd name="connsiteY26" fmla="*/ 16027 h 29006"/>
              <a:gd name="connsiteX27" fmla="*/ 28663 w 28663"/>
              <a:gd name="connsiteY27" fmla="*/ 21615 h 29006"/>
              <a:gd name="connsiteX28" fmla="*/ 22644 w 28663"/>
              <a:gd name="connsiteY28" fmla="*/ 29006 h 29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8663" h="29006">
                <a:moveTo>
                  <a:pt x="22644" y="29006"/>
                </a:moveTo>
                <a:lnTo>
                  <a:pt x="15786" y="23418"/>
                </a:lnTo>
                <a:lnTo>
                  <a:pt x="15570" y="23228"/>
                </a:lnTo>
                <a:lnTo>
                  <a:pt x="12496" y="20408"/>
                </a:lnTo>
                <a:lnTo>
                  <a:pt x="12344" y="20269"/>
                </a:lnTo>
                <a:lnTo>
                  <a:pt x="9525" y="17424"/>
                </a:lnTo>
                <a:lnTo>
                  <a:pt x="9359" y="17259"/>
                </a:lnTo>
                <a:lnTo>
                  <a:pt x="6769" y="14414"/>
                </a:lnTo>
                <a:lnTo>
                  <a:pt x="6616" y="14223"/>
                </a:lnTo>
                <a:lnTo>
                  <a:pt x="4267" y="11353"/>
                </a:lnTo>
                <a:lnTo>
                  <a:pt x="4102" y="11138"/>
                </a:lnTo>
                <a:lnTo>
                  <a:pt x="2019" y="8254"/>
                </a:lnTo>
                <a:lnTo>
                  <a:pt x="1854" y="8013"/>
                </a:lnTo>
                <a:lnTo>
                  <a:pt x="0" y="5105"/>
                </a:lnTo>
                <a:lnTo>
                  <a:pt x="8051" y="0"/>
                </a:lnTo>
                <a:lnTo>
                  <a:pt x="9893" y="2895"/>
                </a:lnTo>
                <a:lnTo>
                  <a:pt x="9728" y="2654"/>
                </a:lnTo>
                <a:lnTo>
                  <a:pt x="11811" y="5550"/>
                </a:lnTo>
                <a:lnTo>
                  <a:pt x="11658" y="5334"/>
                </a:lnTo>
                <a:lnTo>
                  <a:pt x="13995" y="8204"/>
                </a:lnTo>
                <a:lnTo>
                  <a:pt x="13830" y="8013"/>
                </a:lnTo>
                <a:lnTo>
                  <a:pt x="16421" y="10871"/>
                </a:lnTo>
                <a:lnTo>
                  <a:pt x="16268" y="10706"/>
                </a:lnTo>
                <a:lnTo>
                  <a:pt x="19088" y="13538"/>
                </a:lnTo>
                <a:lnTo>
                  <a:pt x="18948" y="13398"/>
                </a:lnTo>
                <a:lnTo>
                  <a:pt x="22009" y="16218"/>
                </a:lnTo>
                <a:lnTo>
                  <a:pt x="21805" y="16027"/>
                </a:lnTo>
                <a:lnTo>
                  <a:pt x="28663" y="21615"/>
                </a:lnTo>
                <a:lnTo>
                  <a:pt x="22644" y="2900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46447" y="5187200"/>
            <a:ext cx="3466007" cy="1324762"/>
          </a:xfrm>
          <a:custGeom>
            <a:avLst/>
            <a:gdLst>
              <a:gd name="connsiteX0" fmla="*/ 316052 w 3466007"/>
              <a:gd name="connsiteY0" fmla="*/ 436359 h 1324762"/>
              <a:gd name="connsiteX1" fmla="*/ 310413 w 3466007"/>
              <a:gd name="connsiteY1" fmla="*/ 398183 h 1324762"/>
              <a:gd name="connsiteX2" fmla="*/ 851484 w 3466007"/>
              <a:gd name="connsiteY2" fmla="*/ 116471 h 1324762"/>
              <a:gd name="connsiteX3" fmla="*/ 1125067 w 3466007"/>
              <a:gd name="connsiteY3" fmla="*/ 155079 h 1324762"/>
              <a:gd name="connsiteX4" fmla="*/ 1502486 w 3466007"/>
              <a:gd name="connsiteY4" fmla="*/ 36855 h 1324762"/>
              <a:gd name="connsiteX5" fmla="*/ 1802231 w 3466007"/>
              <a:gd name="connsiteY5" fmla="*/ 100863 h 1324762"/>
              <a:gd name="connsiteX6" fmla="*/ 2115248 w 3466007"/>
              <a:gd name="connsiteY6" fmla="*/ 0 h 1324762"/>
              <a:gd name="connsiteX7" fmla="*/ 2393365 w 3466007"/>
              <a:gd name="connsiteY7" fmla="*/ 71729 h 1324762"/>
              <a:gd name="connsiteX8" fmla="*/ 2690228 w 3466007"/>
              <a:gd name="connsiteY8" fmla="*/ 279 h 1324762"/>
              <a:gd name="connsiteX9" fmla="*/ 3073260 w 3466007"/>
              <a:gd name="connsiteY9" fmla="*/ 166509 h 1324762"/>
              <a:gd name="connsiteX10" fmla="*/ 3388194 w 3466007"/>
              <a:gd name="connsiteY10" fmla="*/ 381672 h 1324762"/>
              <a:gd name="connsiteX11" fmla="*/ 3353701 w 3466007"/>
              <a:gd name="connsiteY11" fmla="*/ 469582 h 1324762"/>
              <a:gd name="connsiteX12" fmla="*/ 3466007 w 3466007"/>
              <a:gd name="connsiteY12" fmla="*/ 641756 h 1324762"/>
              <a:gd name="connsiteX13" fmla="*/ 3000260 w 3466007"/>
              <a:gd name="connsiteY13" fmla="*/ 921549 h 1324762"/>
              <a:gd name="connsiteX14" fmla="*/ 2536761 w 3466007"/>
              <a:gd name="connsiteY14" fmla="*/ 1160779 h 1324762"/>
              <a:gd name="connsiteX15" fmla="*/ 2291257 w 3466007"/>
              <a:gd name="connsiteY15" fmla="*/ 1124216 h 1324762"/>
              <a:gd name="connsiteX16" fmla="*/ 1773377 w 3466007"/>
              <a:gd name="connsiteY16" fmla="*/ 1324762 h 1324762"/>
              <a:gd name="connsiteX17" fmla="*/ 1323594 w 3466007"/>
              <a:gd name="connsiteY17" fmla="*/ 1199298 h 1324762"/>
              <a:gd name="connsiteX18" fmla="*/ 1004811 w 3466007"/>
              <a:gd name="connsiteY18" fmla="*/ 1245476 h 1324762"/>
              <a:gd name="connsiteX19" fmla="*/ 468083 w 3466007"/>
              <a:gd name="connsiteY19" fmla="*/ 1083030 h 1324762"/>
              <a:gd name="connsiteX20" fmla="*/ 427215 w 3466007"/>
              <a:gd name="connsiteY20" fmla="*/ 1084249 h 1324762"/>
              <a:gd name="connsiteX21" fmla="*/ 77876 w 3466007"/>
              <a:gd name="connsiteY21" fmla="*/ 902842 h 1324762"/>
              <a:gd name="connsiteX22" fmla="*/ 172173 w 3466007"/>
              <a:gd name="connsiteY22" fmla="*/ 778878 h 1324762"/>
              <a:gd name="connsiteX23" fmla="*/ 0 w 3466007"/>
              <a:gd name="connsiteY23" fmla="*/ 621588 h 1324762"/>
              <a:gd name="connsiteX24" fmla="*/ 313004 w 3466007"/>
              <a:gd name="connsiteY24" fmla="*/ 440931 h 1324762"/>
              <a:gd name="connsiteX25" fmla="*/ 316052 w 3466007"/>
              <a:gd name="connsiteY25" fmla="*/ 436359 h 13247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3466007" h="1324762">
                <a:moveTo>
                  <a:pt x="316052" y="436359"/>
                </a:moveTo>
                <a:cubicBezTo>
                  <a:pt x="312077" y="423760"/>
                  <a:pt x="310413" y="411073"/>
                  <a:pt x="310413" y="398183"/>
                </a:cubicBezTo>
                <a:cubicBezTo>
                  <a:pt x="310413" y="242595"/>
                  <a:pt x="552653" y="116471"/>
                  <a:pt x="851484" y="116471"/>
                </a:cubicBezTo>
                <a:cubicBezTo>
                  <a:pt x="951305" y="116471"/>
                  <a:pt x="1044816" y="130543"/>
                  <a:pt x="1125067" y="155079"/>
                </a:cubicBezTo>
                <a:cubicBezTo>
                  <a:pt x="1196923" y="84734"/>
                  <a:pt x="1338973" y="36855"/>
                  <a:pt x="1502486" y="36855"/>
                </a:cubicBezTo>
                <a:cubicBezTo>
                  <a:pt x="1619275" y="36855"/>
                  <a:pt x="1725104" y="61277"/>
                  <a:pt x="1802231" y="100863"/>
                </a:cubicBezTo>
                <a:cubicBezTo>
                  <a:pt x="1859622" y="41059"/>
                  <a:pt x="1978240" y="0"/>
                  <a:pt x="2115248" y="0"/>
                </a:cubicBezTo>
                <a:cubicBezTo>
                  <a:pt x="2228659" y="0"/>
                  <a:pt x="2329471" y="28130"/>
                  <a:pt x="2393365" y="71729"/>
                </a:cubicBezTo>
                <a:cubicBezTo>
                  <a:pt x="2464752" y="28016"/>
                  <a:pt x="2571254" y="279"/>
                  <a:pt x="2690228" y="279"/>
                </a:cubicBezTo>
                <a:cubicBezTo>
                  <a:pt x="2881591" y="279"/>
                  <a:pt x="3040697" y="72034"/>
                  <a:pt x="3073260" y="166509"/>
                </a:cubicBezTo>
                <a:cubicBezTo>
                  <a:pt x="3254793" y="192277"/>
                  <a:pt x="3388194" y="278841"/>
                  <a:pt x="3388194" y="381672"/>
                </a:cubicBezTo>
                <a:cubicBezTo>
                  <a:pt x="3388194" y="412902"/>
                  <a:pt x="3375888" y="442620"/>
                  <a:pt x="3353701" y="469582"/>
                </a:cubicBezTo>
                <a:cubicBezTo>
                  <a:pt x="3424135" y="517258"/>
                  <a:pt x="3466007" y="576960"/>
                  <a:pt x="3466007" y="641756"/>
                </a:cubicBezTo>
                <a:cubicBezTo>
                  <a:pt x="3466007" y="784250"/>
                  <a:pt x="3263468" y="902118"/>
                  <a:pt x="3000260" y="921549"/>
                </a:cubicBezTo>
                <a:cubicBezTo>
                  <a:pt x="2998254" y="1053858"/>
                  <a:pt x="2791511" y="1160779"/>
                  <a:pt x="2536761" y="1160779"/>
                </a:cubicBezTo>
                <a:cubicBezTo>
                  <a:pt x="2446590" y="1160779"/>
                  <a:pt x="2362441" y="1147381"/>
                  <a:pt x="2291257" y="1124216"/>
                </a:cubicBezTo>
                <a:cubicBezTo>
                  <a:pt x="2223934" y="1240294"/>
                  <a:pt x="2017547" y="1324762"/>
                  <a:pt x="1773377" y="1324762"/>
                </a:cubicBezTo>
                <a:cubicBezTo>
                  <a:pt x="1585874" y="1324762"/>
                  <a:pt x="1420647" y="1274952"/>
                  <a:pt x="1323594" y="1199298"/>
                </a:cubicBezTo>
                <a:cubicBezTo>
                  <a:pt x="1230477" y="1228610"/>
                  <a:pt x="1121409" y="1245476"/>
                  <a:pt x="1004811" y="1245476"/>
                </a:cubicBezTo>
                <a:cubicBezTo>
                  <a:pt x="775182" y="1245476"/>
                  <a:pt x="574776" y="1180083"/>
                  <a:pt x="468083" y="1083030"/>
                </a:cubicBezTo>
                <a:cubicBezTo>
                  <a:pt x="454609" y="1083843"/>
                  <a:pt x="441007" y="1084249"/>
                  <a:pt x="427215" y="1084249"/>
                </a:cubicBezTo>
                <a:cubicBezTo>
                  <a:pt x="234276" y="1084249"/>
                  <a:pt x="77876" y="1003033"/>
                  <a:pt x="77876" y="902842"/>
                </a:cubicBezTo>
                <a:cubicBezTo>
                  <a:pt x="77876" y="854900"/>
                  <a:pt x="113690" y="811301"/>
                  <a:pt x="172173" y="778878"/>
                </a:cubicBezTo>
                <a:cubicBezTo>
                  <a:pt x="69151" y="747217"/>
                  <a:pt x="0" y="688631"/>
                  <a:pt x="0" y="621588"/>
                </a:cubicBezTo>
                <a:cubicBezTo>
                  <a:pt x="0" y="527265"/>
                  <a:pt x="136918" y="449668"/>
                  <a:pt x="313004" y="440931"/>
                </a:cubicBezTo>
                <a:lnTo>
                  <a:pt x="316052" y="436359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95250" y="4329531"/>
            <a:ext cx="72961" cy="73571"/>
          </a:xfrm>
          <a:custGeom>
            <a:avLst/>
            <a:gdLst>
              <a:gd name="connsiteX0" fmla="*/ 72961 w 72961"/>
              <a:gd name="connsiteY0" fmla="*/ 36728 h 73571"/>
              <a:gd name="connsiteX1" fmla="*/ 36779 w 72961"/>
              <a:gd name="connsiteY1" fmla="*/ 73571 h 73571"/>
              <a:gd name="connsiteX2" fmla="*/ 0 w 72961"/>
              <a:gd name="connsiteY2" fmla="*/ 36779 h 73571"/>
              <a:gd name="connsiteX3" fmla="*/ 36779 w 72961"/>
              <a:gd name="connsiteY3" fmla="*/ 0 h 73571"/>
              <a:gd name="connsiteX4" fmla="*/ 72961 w 72961"/>
              <a:gd name="connsiteY4" fmla="*/ 36728 h 73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961" h="73571">
                <a:moveTo>
                  <a:pt x="72961" y="36728"/>
                </a:moveTo>
                <a:cubicBezTo>
                  <a:pt x="73571" y="57099"/>
                  <a:pt x="57099" y="73571"/>
                  <a:pt x="36779" y="73571"/>
                </a:cubicBezTo>
                <a:cubicBezTo>
                  <a:pt x="16471" y="73571"/>
                  <a:pt x="0" y="57099"/>
                  <a:pt x="0" y="36779"/>
                </a:cubicBezTo>
                <a:cubicBezTo>
                  <a:pt x="0" y="16471"/>
                  <a:pt x="16471" y="0"/>
                  <a:pt x="36779" y="0"/>
                </a:cubicBezTo>
                <a:cubicBezTo>
                  <a:pt x="57099" y="0"/>
                  <a:pt x="73571" y="16471"/>
                  <a:pt x="72961" y="36728"/>
                </a:cubicBez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9733" y="4540478"/>
            <a:ext cx="147434" cy="147142"/>
          </a:xfrm>
          <a:custGeom>
            <a:avLst/>
            <a:gdLst>
              <a:gd name="connsiteX0" fmla="*/ 147434 w 147434"/>
              <a:gd name="connsiteY0" fmla="*/ 74193 h 147142"/>
              <a:gd name="connsiteX1" fmla="*/ 73571 w 147434"/>
              <a:gd name="connsiteY1" fmla="*/ 147142 h 147142"/>
              <a:gd name="connsiteX2" fmla="*/ 0 w 147434"/>
              <a:gd name="connsiteY2" fmla="*/ 73571 h 147142"/>
              <a:gd name="connsiteX3" fmla="*/ 73571 w 147434"/>
              <a:gd name="connsiteY3" fmla="*/ 0 h 147142"/>
              <a:gd name="connsiteX4" fmla="*/ 147434 w 147434"/>
              <a:gd name="connsiteY4" fmla="*/ 74193 h 1471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434" h="147142">
                <a:moveTo>
                  <a:pt x="147434" y="74193"/>
                </a:moveTo>
                <a:cubicBezTo>
                  <a:pt x="147142" y="114198"/>
                  <a:pt x="114211" y="147142"/>
                  <a:pt x="73571" y="147142"/>
                </a:cubicBezTo>
                <a:cubicBezTo>
                  <a:pt x="32944" y="147142"/>
                  <a:pt x="0" y="114198"/>
                  <a:pt x="0" y="73571"/>
                </a:cubicBezTo>
                <a:cubicBezTo>
                  <a:pt x="0" y="32943"/>
                  <a:pt x="32944" y="0"/>
                  <a:pt x="73571" y="0"/>
                </a:cubicBezTo>
                <a:cubicBezTo>
                  <a:pt x="114211" y="0"/>
                  <a:pt x="147142" y="32943"/>
                  <a:pt x="147434" y="74193"/>
                </a:cubicBez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01638" y="4824945"/>
            <a:ext cx="221437" cy="220713"/>
          </a:xfrm>
          <a:custGeom>
            <a:avLst/>
            <a:gdLst>
              <a:gd name="connsiteX0" fmla="*/ 221437 w 221437"/>
              <a:gd name="connsiteY0" fmla="*/ 109766 h 220713"/>
              <a:gd name="connsiteX1" fmla="*/ 110350 w 221437"/>
              <a:gd name="connsiteY1" fmla="*/ 220713 h 220713"/>
              <a:gd name="connsiteX2" fmla="*/ 0 w 221437"/>
              <a:gd name="connsiteY2" fmla="*/ 110363 h 220713"/>
              <a:gd name="connsiteX3" fmla="*/ 110350 w 221437"/>
              <a:gd name="connsiteY3" fmla="*/ 0 h 220713"/>
              <a:gd name="connsiteX4" fmla="*/ 221437 w 221437"/>
              <a:gd name="connsiteY4" fmla="*/ 109766 h 220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1437" h="220713">
                <a:moveTo>
                  <a:pt x="221437" y="109766"/>
                </a:moveTo>
                <a:cubicBezTo>
                  <a:pt x="220713" y="171310"/>
                  <a:pt x="171297" y="220713"/>
                  <a:pt x="110350" y="220713"/>
                </a:cubicBezTo>
                <a:cubicBezTo>
                  <a:pt x="49403" y="220713"/>
                  <a:pt x="0" y="171310"/>
                  <a:pt x="0" y="110363"/>
                </a:cubicBezTo>
                <a:cubicBezTo>
                  <a:pt x="0" y="49415"/>
                  <a:pt x="49403" y="0"/>
                  <a:pt x="110350" y="0"/>
                </a:cubicBezTo>
                <a:cubicBezTo>
                  <a:pt x="171297" y="0"/>
                  <a:pt x="220713" y="49415"/>
                  <a:pt x="221437" y="109766"/>
                </a:cubicBez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20831" y="5956439"/>
            <a:ext cx="204609" cy="34290"/>
          </a:xfrm>
          <a:custGeom>
            <a:avLst/>
            <a:gdLst>
              <a:gd name="connsiteX0" fmla="*/ 204609 w 204609"/>
              <a:gd name="connsiteY0" fmla="*/ 33744 h 34290"/>
              <a:gd name="connsiteX1" fmla="*/ 191071 w 204609"/>
              <a:gd name="connsiteY1" fmla="*/ 34150 h 34290"/>
              <a:gd name="connsiteX2" fmla="*/ 190982 w 204609"/>
              <a:gd name="connsiteY2" fmla="*/ 34150 h 34290"/>
              <a:gd name="connsiteX3" fmla="*/ 177368 w 204609"/>
              <a:gd name="connsiteY3" fmla="*/ 34290 h 34290"/>
              <a:gd name="connsiteX4" fmla="*/ 177279 w 204609"/>
              <a:gd name="connsiteY4" fmla="*/ 34290 h 34290"/>
              <a:gd name="connsiteX5" fmla="*/ 165290 w 204609"/>
              <a:gd name="connsiteY5" fmla="*/ 34175 h 34290"/>
              <a:gd name="connsiteX6" fmla="*/ 165214 w 204609"/>
              <a:gd name="connsiteY6" fmla="*/ 34175 h 34290"/>
              <a:gd name="connsiteX7" fmla="*/ 153327 w 204609"/>
              <a:gd name="connsiteY7" fmla="*/ 33858 h 34290"/>
              <a:gd name="connsiteX8" fmla="*/ 153238 w 204609"/>
              <a:gd name="connsiteY8" fmla="*/ 33858 h 34290"/>
              <a:gd name="connsiteX9" fmla="*/ 141452 w 204609"/>
              <a:gd name="connsiteY9" fmla="*/ 33337 h 34290"/>
              <a:gd name="connsiteX10" fmla="*/ 141376 w 204609"/>
              <a:gd name="connsiteY10" fmla="*/ 33337 h 34290"/>
              <a:gd name="connsiteX11" fmla="*/ 129705 w 204609"/>
              <a:gd name="connsiteY11" fmla="*/ 32613 h 34290"/>
              <a:gd name="connsiteX12" fmla="*/ 129628 w 204609"/>
              <a:gd name="connsiteY12" fmla="*/ 32601 h 34290"/>
              <a:gd name="connsiteX13" fmla="*/ 118084 w 204609"/>
              <a:gd name="connsiteY13" fmla="*/ 31674 h 34290"/>
              <a:gd name="connsiteX14" fmla="*/ 117995 w 204609"/>
              <a:gd name="connsiteY14" fmla="*/ 31674 h 34290"/>
              <a:gd name="connsiteX15" fmla="*/ 106578 w 204609"/>
              <a:gd name="connsiteY15" fmla="*/ 30543 h 34290"/>
              <a:gd name="connsiteX16" fmla="*/ 106489 w 204609"/>
              <a:gd name="connsiteY16" fmla="*/ 30543 h 34290"/>
              <a:gd name="connsiteX17" fmla="*/ 95212 w 204609"/>
              <a:gd name="connsiteY17" fmla="*/ 29223 h 34290"/>
              <a:gd name="connsiteX18" fmla="*/ 95122 w 204609"/>
              <a:gd name="connsiteY18" fmla="*/ 29210 h 34290"/>
              <a:gd name="connsiteX19" fmla="*/ 83985 w 204609"/>
              <a:gd name="connsiteY19" fmla="*/ 27711 h 34290"/>
              <a:gd name="connsiteX20" fmla="*/ 83896 w 204609"/>
              <a:gd name="connsiteY20" fmla="*/ 27698 h 34290"/>
              <a:gd name="connsiteX21" fmla="*/ 72910 w 204609"/>
              <a:gd name="connsiteY21" fmla="*/ 26009 h 34290"/>
              <a:gd name="connsiteX22" fmla="*/ 72821 w 204609"/>
              <a:gd name="connsiteY22" fmla="*/ 25997 h 34290"/>
              <a:gd name="connsiteX23" fmla="*/ 61976 w 204609"/>
              <a:gd name="connsiteY23" fmla="*/ 24130 h 34290"/>
              <a:gd name="connsiteX24" fmla="*/ 61886 w 204609"/>
              <a:gd name="connsiteY24" fmla="*/ 24104 h 34290"/>
              <a:gd name="connsiteX25" fmla="*/ 51218 w 204609"/>
              <a:gd name="connsiteY25" fmla="*/ 22059 h 34290"/>
              <a:gd name="connsiteX26" fmla="*/ 51130 w 204609"/>
              <a:gd name="connsiteY26" fmla="*/ 22034 h 34290"/>
              <a:gd name="connsiteX27" fmla="*/ 40614 w 204609"/>
              <a:gd name="connsiteY27" fmla="*/ 19812 h 34290"/>
              <a:gd name="connsiteX28" fmla="*/ 40525 w 204609"/>
              <a:gd name="connsiteY28" fmla="*/ 19799 h 34290"/>
              <a:gd name="connsiteX29" fmla="*/ 30187 w 204609"/>
              <a:gd name="connsiteY29" fmla="*/ 17399 h 34290"/>
              <a:gd name="connsiteX30" fmla="*/ 30098 w 204609"/>
              <a:gd name="connsiteY30" fmla="*/ 17373 h 34290"/>
              <a:gd name="connsiteX31" fmla="*/ 19939 w 204609"/>
              <a:gd name="connsiteY31" fmla="*/ 14808 h 34290"/>
              <a:gd name="connsiteX32" fmla="*/ 19849 w 204609"/>
              <a:gd name="connsiteY32" fmla="*/ 14782 h 34290"/>
              <a:gd name="connsiteX33" fmla="*/ 9880 w 204609"/>
              <a:gd name="connsiteY33" fmla="*/ 12052 h 34290"/>
              <a:gd name="connsiteX34" fmla="*/ 9778 w 204609"/>
              <a:gd name="connsiteY34" fmla="*/ 12027 h 34290"/>
              <a:gd name="connsiteX35" fmla="*/ 0 w 204609"/>
              <a:gd name="connsiteY35" fmla="*/ 9131 h 34290"/>
              <a:gd name="connsiteX36" fmla="*/ 2705 w 204609"/>
              <a:gd name="connsiteY36" fmla="*/ 0 h 34290"/>
              <a:gd name="connsiteX37" fmla="*/ 12484 w 204609"/>
              <a:gd name="connsiteY37" fmla="*/ 2895 h 34290"/>
              <a:gd name="connsiteX38" fmla="*/ 12395 w 204609"/>
              <a:gd name="connsiteY38" fmla="*/ 2870 h 34290"/>
              <a:gd name="connsiteX39" fmla="*/ 22364 w 204609"/>
              <a:gd name="connsiteY39" fmla="*/ 5600 h 34290"/>
              <a:gd name="connsiteX40" fmla="*/ 22275 w 204609"/>
              <a:gd name="connsiteY40" fmla="*/ 5575 h 34290"/>
              <a:gd name="connsiteX41" fmla="*/ 32423 w 204609"/>
              <a:gd name="connsiteY41" fmla="*/ 8140 h 34290"/>
              <a:gd name="connsiteX42" fmla="*/ 32334 w 204609"/>
              <a:gd name="connsiteY42" fmla="*/ 8115 h 34290"/>
              <a:gd name="connsiteX43" fmla="*/ 42671 w 204609"/>
              <a:gd name="connsiteY43" fmla="*/ 10515 h 34290"/>
              <a:gd name="connsiteX44" fmla="*/ 42583 w 204609"/>
              <a:gd name="connsiteY44" fmla="*/ 10490 h 34290"/>
              <a:gd name="connsiteX45" fmla="*/ 53098 w 204609"/>
              <a:gd name="connsiteY45" fmla="*/ 12725 h 34290"/>
              <a:gd name="connsiteX46" fmla="*/ 53009 w 204609"/>
              <a:gd name="connsiteY46" fmla="*/ 12700 h 34290"/>
              <a:gd name="connsiteX47" fmla="*/ 63690 w 204609"/>
              <a:gd name="connsiteY47" fmla="*/ 14757 h 34290"/>
              <a:gd name="connsiteX48" fmla="*/ 63601 w 204609"/>
              <a:gd name="connsiteY48" fmla="*/ 14744 h 34290"/>
              <a:gd name="connsiteX49" fmla="*/ 74434 w 204609"/>
              <a:gd name="connsiteY49" fmla="*/ 16611 h 34290"/>
              <a:gd name="connsiteX50" fmla="*/ 74345 w 204609"/>
              <a:gd name="connsiteY50" fmla="*/ 16598 h 34290"/>
              <a:gd name="connsiteX51" fmla="*/ 85344 w 204609"/>
              <a:gd name="connsiteY51" fmla="*/ 18288 h 34290"/>
              <a:gd name="connsiteX52" fmla="*/ 85255 w 204609"/>
              <a:gd name="connsiteY52" fmla="*/ 18275 h 34290"/>
              <a:gd name="connsiteX53" fmla="*/ 96392 w 204609"/>
              <a:gd name="connsiteY53" fmla="*/ 19773 h 34290"/>
              <a:gd name="connsiteX54" fmla="*/ 96316 w 204609"/>
              <a:gd name="connsiteY54" fmla="*/ 19761 h 34290"/>
              <a:gd name="connsiteX55" fmla="*/ 107594 w 204609"/>
              <a:gd name="connsiteY55" fmla="*/ 21082 h 34290"/>
              <a:gd name="connsiteX56" fmla="*/ 107505 w 204609"/>
              <a:gd name="connsiteY56" fmla="*/ 21069 h 34290"/>
              <a:gd name="connsiteX57" fmla="*/ 118922 w 204609"/>
              <a:gd name="connsiteY57" fmla="*/ 22187 h 34290"/>
              <a:gd name="connsiteX58" fmla="*/ 118833 w 204609"/>
              <a:gd name="connsiteY58" fmla="*/ 22187 h 34290"/>
              <a:gd name="connsiteX59" fmla="*/ 130378 w 204609"/>
              <a:gd name="connsiteY59" fmla="*/ 23101 h 34290"/>
              <a:gd name="connsiteX60" fmla="*/ 130302 w 204609"/>
              <a:gd name="connsiteY60" fmla="*/ 23101 h 34290"/>
              <a:gd name="connsiteX61" fmla="*/ 141960 w 204609"/>
              <a:gd name="connsiteY61" fmla="*/ 23825 h 34290"/>
              <a:gd name="connsiteX62" fmla="*/ 141884 w 204609"/>
              <a:gd name="connsiteY62" fmla="*/ 23825 h 34290"/>
              <a:gd name="connsiteX63" fmla="*/ 153657 w 204609"/>
              <a:gd name="connsiteY63" fmla="*/ 24346 h 34290"/>
              <a:gd name="connsiteX64" fmla="*/ 153568 w 204609"/>
              <a:gd name="connsiteY64" fmla="*/ 24346 h 34290"/>
              <a:gd name="connsiteX65" fmla="*/ 165468 w 204609"/>
              <a:gd name="connsiteY65" fmla="*/ 24663 h 34290"/>
              <a:gd name="connsiteX66" fmla="*/ 165379 w 204609"/>
              <a:gd name="connsiteY66" fmla="*/ 24650 h 34290"/>
              <a:gd name="connsiteX67" fmla="*/ 177368 w 204609"/>
              <a:gd name="connsiteY67" fmla="*/ 24765 h 34290"/>
              <a:gd name="connsiteX68" fmla="*/ 177279 w 204609"/>
              <a:gd name="connsiteY68" fmla="*/ 24765 h 34290"/>
              <a:gd name="connsiteX69" fmla="*/ 190880 w 204609"/>
              <a:gd name="connsiteY69" fmla="*/ 24625 h 34290"/>
              <a:gd name="connsiteX70" fmla="*/ 190779 w 204609"/>
              <a:gd name="connsiteY70" fmla="*/ 24625 h 34290"/>
              <a:gd name="connsiteX71" fmla="*/ 204330 w 204609"/>
              <a:gd name="connsiteY71" fmla="*/ 24219 h 34290"/>
              <a:gd name="connsiteX72" fmla="*/ 204609 w 204609"/>
              <a:gd name="connsiteY72" fmla="*/ 33744 h 34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204609" h="34290">
                <a:moveTo>
                  <a:pt x="204609" y="33744"/>
                </a:moveTo>
                <a:lnTo>
                  <a:pt x="191071" y="34150"/>
                </a:lnTo>
                <a:lnTo>
                  <a:pt x="190982" y="34150"/>
                </a:lnTo>
                <a:lnTo>
                  <a:pt x="177368" y="34290"/>
                </a:lnTo>
                <a:lnTo>
                  <a:pt x="177279" y="34290"/>
                </a:lnTo>
                <a:lnTo>
                  <a:pt x="165290" y="34175"/>
                </a:lnTo>
                <a:lnTo>
                  <a:pt x="165214" y="34175"/>
                </a:lnTo>
                <a:lnTo>
                  <a:pt x="153327" y="33858"/>
                </a:lnTo>
                <a:lnTo>
                  <a:pt x="153238" y="33858"/>
                </a:lnTo>
                <a:lnTo>
                  <a:pt x="141452" y="33337"/>
                </a:lnTo>
                <a:lnTo>
                  <a:pt x="141376" y="33337"/>
                </a:lnTo>
                <a:lnTo>
                  <a:pt x="129705" y="32613"/>
                </a:lnTo>
                <a:lnTo>
                  <a:pt x="129628" y="32601"/>
                </a:lnTo>
                <a:lnTo>
                  <a:pt x="118084" y="31674"/>
                </a:lnTo>
                <a:lnTo>
                  <a:pt x="117995" y="31674"/>
                </a:lnTo>
                <a:lnTo>
                  <a:pt x="106578" y="30543"/>
                </a:lnTo>
                <a:lnTo>
                  <a:pt x="106489" y="30543"/>
                </a:lnTo>
                <a:lnTo>
                  <a:pt x="95212" y="29223"/>
                </a:lnTo>
                <a:lnTo>
                  <a:pt x="95122" y="29210"/>
                </a:lnTo>
                <a:lnTo>
                  <a:pt x="83985" y="27711"/>
                </a:lnTo>
                <a:lnTo>
                  <a:pt x="83896" y="27698"/>
                </a:lnTo>
                <a:lnTo>
                  <a:pt x="72910" y="26009"/>
                </a:lnTo>
                <a:lnTo>
                  <a:pt x="72821" y="25997"/>
                </a:lnTo>
                <a:lnTo>
                  <a:pt x="61976" y="24130"/>
                </a:lnTo>
                <a:lnTo>
                  <a:pt x="61886" y="24104"/>
                </a:lnTo>
                <a:lnTo>
                  <a:pt x="51218" y="22059"/>
                </a:lnTo>
                <a:lnTo>
                  <a:pt x="51130" y="22034"/>
                </a:lnTo>
                <a:lnTo>
                  <a:pt x="40614" y="19812"/>
                </a:lnTo>
                <a:lnTo>
                  <a:pt x="40525" y="19799"/>
                </a:lnTo>
                <a:lnTo>
                  <a:pt x="30187" y="17399"/>
                </a:lnTo>
                <a:lnTo>
                  <a:pt x="30098" y="17373"/>
                </a:lnTo>
                <a:lnTo>
                  <a:pt x="19939" y="14808"/>
                </a:lnTo>
                <a:lnTo>
                  <a:pt x="19849" y="14782"/>
                </a:lnTo>
                <a:lnTo>
                  <a:pt x="9880" y="12052"/>
                </a:lnTo>
                <a:lnTo>
                  <a:pt x="9778" y="12027"/>
                </a:lnTo>
                <a:lnTo>
                  <a:pt x="0" y="9131"/>
                </a:lnTo>
                <a:lnTo>
                  <a:pt x="2705" y="0"/>
                </a:lnTo>
                <a:lnTo>
                  <a:pt x="12484" y="2895"/>
                </a:lnTo>
                <a:lnTo>
                  <a:pt x="12395" y="2870"/>
                </a:lnTo>
                <a:lnTo>
                  <a:pt x="22364" y="5600"/>
                </a:lnTo>
                <a:lnTo>
                  <a:pt x="22275" y="5575"/>
                </a:lnTo>
                <a:lnTo>
                  <a:pt x="32423" y="8140"/>
                </a:lnTo>
                <a:lnTo>
                  <a:pt x="32334" y="8115"/>
                </a:lnTo>
                <a:lnTo>
                  <a:pt x="42671" y="10515"/>
                </a:lnTo>
                <a:lnTo>
                  <a:pt x="42583" y="10490"/>
                </a:lnTo>
                <a:lnTo>
                  <a:pt x="53098" y="12725"/>
                </a:lnTo>
                <a:lnTo>
                  <a:pt x="53009" y="12700"/>
                </a:lnTo>
                <a:lnTo>
                  <a:pt x="63690" y="14757"/>
                </a:lnTo>
                <a:lnTo>
                  <a:pt x="63601" y="14744"/>
                </a:lnTo>
                <a:lnTo>
                  <a:pt x="74434" y="16611"/>
                </a:lnTo>
                <a:lnTo>
                  <a:pt x="74345" y="16598"/>
                </a:lnTo>
                <a:lnTo>
                  <a:pt x="85344" y="18288"/>
                </a:lnTo>
                <a:lnTo>
                  <a:pt x="85255" y="18275"/>
                </a:lnTo>
                <a:lnTo>
                  <a:pt x="96392" y="19773"/>
                </a:lnTo>
                <a:lnTo>
                  <a:pt x="96316" y="19761"/>
                </a:lnTo>
                <a:lnTo>
                  <a:pt x="107594" y="21082"/>
                </a:lnTo>
                <a:lnTo>
                  <a:pt x="107505" y="21069"/>
                </a:lnTo>
                <a:lnTo>
                  <a:pt x="118922" y="22187"/>
                </a:lnTo>
                <a:lnTo>
                  <a:pt x="118833" y="22187"/>
                </a:lnTo>
                <a:lnTo>
                  <a:pt x="130378" y="23101"/>
                </a:lnTo>
                <a:lnTo>
                  <a:pt x="130302" y="23101"/>
                </a:lnTo>
                <a:lnTo>
                  <a:pt x="141960" y="23825"/>
                </a:lnTo>
                <a:lnTo>
                  <a:pt x="141884" y="23825"/>
                </a:lnTo>
                <a:lnTo>
                  <a:pt x="153657" y="24346"/>
                </a:lnTo>
                <a:lnTo>
                  <a:pt x="153568" y="24346"/>
                </a:lnTo>
                <a:lnTo>
                  <a:pt x="165468" y="24663"/>
                </a:lnTo>
                <a:lnTo>
                  <a:pt x="165379" y="24650"/>
                </a:lnTo>
                <a:lnTo>
                  <a:pt x="177368" y="24765"/>
                </a:lnTo>
                <a:lnTo>
                  <a:pt x="177279" y="24765"/>
                </a:lnTo>
                <a:lnTo>
                  <a:pt x="190880" y="24625"/>
                </a:lnTo>
                <a:lnTo>
                  <a:pt x="190779" y="24625"/>
                </a:lnTo>
                <a:lnTo>
                  <a:pt x="204330" y="24219"/>
                </a:lnTo>
                <a:lnTo>
                  <a:pt x="204609" y="3374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15268" y="6248107"/>
            <a:ext cx="90030" cy="21107"/>
          </a:xfrm>
          <a:custGeom>
            <a:avLst/>
            <a:gdLst>
              <a:gd name="connsiteX0" fmla="*/ 90030 w 90030"/>
              <a:gd name="connsiteY0" fmla="*/ 9347 h 21107"/>
              <a:gd name="connsiteX1" fmla="*/ 79425 w 90030"/>
              <a:gd name="connsiteY1" fmla="*/ 11442 h 21107"/>
              <a:gd name="connsiteX2" fmla="*/ 79337 w 90030"/>
              <a:gd name="connsiteY2" fmla="*/ 11468 h 21107"/>
              <a:gd name="connsiteX3" fmla="*/ 68579 w 90030"/>
              <a:gd name="connsiteY3" fmla="*/ 13386 h 21107"/>
              <a:gd name="connsiteX4" fmla="*/ 68503 w 90030"/>
              <a:gd name="connsiteY4" fmla="*/ 13398 h 21107"/>
              <a:gd name="connsiteX5" fmla="*/ 57594 w 90030"/>
              <a:gd name="connsiteY5" fmla="*/ 15138 h 21107"/>
              <a:gd name="connsiteX6" fmla="*/ 57505 w 90030"/>
              <a:gd name="connsiteY6" fmla="*/ 15151 h 21107"/>
              <a:gd name="connsiteX7" fmla="*/ 46456 w 90030"/>
              <a:gd name="connsiteY7" fmla="*/ 16713 h 21107"/>
              <a:gd name="connsiteX8" fmla="*/ 46367 w 90030"/>
              <a:gd name="connsiteY8" fmla="*/ 16726 h 21107"/>
              <a:gd name="connsiteX9" fmla="*/ 35191 w 90030"/>
              <a:gd name="connsiteY9" fmla="*/ 18097 h 21107"/>
              <a:gd name="connsiteX10" fmla="*/ 35102 w 90030"/>
              <a:gd name="connsiteY10" fmla="*/ 18110 h 21107"/>
              <a:gd name="connsiteX11" fmla="*/ 23800 w 90030"/>
              <a:gd name="connsiteY11" fmla="*/ 19304 h 21107"/>
              <a:gd name="connsiteX12" fmla="*/ 23710 w 90030"/>
              <a:gd name="connsiteY12" fmla="*/ 19304 h 21107"/>
              <a:gd name="connsiteX13" fmla="*/ 12281 w 90030"/>
              <a:gd name="connsiteY13" fmla="*/ 20294 h 21107"/>
              <a:gd name="connsiteX14" fmla="*/ 12192 w 90030"/>
              <a:gd name="connsiteY14" fmla="*/ 20307 h 21107"/>
              <a:gd name="connsiteX15" fmla="*/ 647 w 90030"/>
              <a:gd name="connsiteY15" fmla="*/ 21107 h 21107"/>
              <a:gd name="connsiteX16" fmla="*/ 0 w 90030"/>
              <a:gd name="connsiteY16" fmla="*/ 11607 h 21107"/>
              <a:gd name="connsiteX17" fmla="*/ 11544 w 90030"/>
              <a:gd name="connsiteY17" fmla="*/ 10807 h 21107"/>
              <a:gd name="connsiteX18" fmla="*/ 11455 w 90030"/>
              <a:gd name="connsiteY18" fmla="*/ 10807 h 21107"/>
              <a:gd name="connsiteX19" fmla="*/ 22885 w 90030"/>
              <a:gd name="connsiteY19" fmla="*/ 9817 h 21107"/>
              <a:gd name="connsiteX20" fmla="*/ 22796 w 90030"/>
              <a:gd name="connsiteY20" fmla="*/ 9830 h 21107"/>
              <a:gd name="connsiteX21" fmla="*/ 34112 w 90030"/>
              <a:gd name="connsiteY21" fmla="*/ 8636 h 21107"/>
              <a:gd name="connsiteX22" fmla="*/ 34023 w 90030"/>
              <a:gd name="connsiteY22" fmla="*/ 8648 h 21107"/>
              <a:gd name="connsiteX23" fmla="*/ 45211 w 90030"/>
              <a:gd name="connsiteY23" fmla="*/ 7277 h 21107"/>
              <a:gd name="connsiteX24" fmla="*/ 45123 w 90030"/>
              <a:gd name="connsiteY24" fmla="*/ 7289 h 21107"/>
              <a:gd name="connsiteX25" fmla="*/ 56172 w 90030"/>
              <a:gd name="connsiteY25" fmla="*/ 5727 h 21107"/>
              <a:gd name="connsiteX26" fmla="*/ 56083 w 90030"/>
              <a:gd name="connsiteY26" fmla="*/ 5740 h 21107"/>
              <a:gd name="connsiteX27" fmla="*/ 66992 w 90030"/>
              <a:gd name="connsiteY27" fmla="*/ 4000 h 21107"/>
              <a:gd name="connsiteX28" fmla="*/ 66903 w 90030"/>
              <a:gd name="connsiteY28" fmla="*/ 4013 h 21107"/>
              <a:gd name="connsiteX29" fmla="*/ 77673 w 90030"/>
              <a:gd name="connsiteY29" fmla="*/ 2082 h 21107"/>
              <a:gd name="connsiteX30" fmla="*/ 77584 w 90030"/>
              <a:gd name="connsiteY30" fmla="*/ 2108 h 21107"/>
              <a:gd name="connsiteX31" fmla="*/ 88188 w 90030"/>
              <a:gd name="connsiteY31" fmla="*/ 0 h 21107"/>
              <a:gd name="connsiteX32" fmla="*/ 90030 w 90030"/>
              <a:gd name="connsiteY32" fmla="*/ 9347 h 211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90030" h="21107">
                <a:moveTo>
                  <a:pt x="90030" y="9347"/>
                </a:moveTo>
                <a:lnTo>
                  <a:pt x="79425" y="11442"/>
                </a:lnTo>
                <a:lnTo>
                  <a:pt x="79337" y="11468"/>
                </a:lnTo>
                <a:lnTo>
                  <a:pt x="68579" y="13386"/>
                </a:lnTo>
                <a:lnTo>
                  <a:pt x="68503" y="13398"/>
                </a:lnTo>
                <a:lnTo>
                  <a:pt x="57594" y="15138"/>
                </a:lnTo>
                <a:lnTo>
                  <a:pt x="57505" y="15151"/>
                </a:lnTo>
                <a:lnTo>
                  <a:pt x="46456" y="16713"/>
                </a:lnTo>
                <a:lnTo>
                  <a:pt x="46367" y="16726"/>
                </a:lnTo>
                <a:lnTo>
                  <a:pt x="35191" y="18097"/>
                </a:lnTo>
                <a:lnTo>
                  <a:pt x="35102" y="18110"/>
                </a:lnTo>
                <a:lnTo>
                  <a:pt x="23800" y="19304"/>
                </a:lnTo>
                <a:lnTo>
                  <a:pt x="23710" y="19304"/>
                </a:lnTo>
                <a:lnTo>
                  <a:pt x="12281" y="20294"/>
                </a:lnTo>
                <a:lnTo>
                  <a:pt x="12192" y="20307"/>
                </a:lnTo>
                <a:lnTo>
                  <a:pt x="647" y="21107"/>
                </a:lnTo>
                <a:lnTo>
                  <a:pt x="0" y="11607"/>
                </a:lnTo>
                <a:lnTo>
                  <a:pt x="11544" y="10807"/>
                </a:lnTo>
                <a:lnTo>
                  <a:pt x="11455" y="10807"/>
                </a:lnTo>
                <a:lnTo>
                  <a:pt x="22885" y="9817"/>
                </a:lnTo>
                <a:lnTo>
                  <a:pt x="22796" y="9830"/>
                </a:lnTo>
                <a:lnTo>
                  <a:pt x="34112" y="8636"/>
                </a:lnTo>
                <a:lnTo>
                  <a:pt x="34023" y="8648"/>
                </a:lnTo>
                <a:lnTo>
                  <a:pt x="45211" y="7277"/>
                </a:lnTo>
                <a:lnTo>
                  <a:pt x="45123" y="7289"/>
                </a:lnTo>
                <a:lnTo>
                  <a:pt x="56172" y="5727"/>
                </a:lnTo>
                <a:lnTo>
                  <a:pt x="56083" y="5740"/>
                </a:lnTo>
                <a:lnTo>
                  <a:pt x="66992" y="4000"/>
                </a:lnTo>
                <a:lnTo>
                  <a:pt x="66903" y="4013"/>
                </a:lnTo>
                <a:lnTo>
                  <a:pt x="77673" y="2082"/>
                </a:lnTo>
                <a:lnTo>
                  <a:pt x="77584" y="2108"/>
                </a:lnTo>
                <a:lnTo>
                  <a:pt x="88188" y="0"/>
                </a:lnTo>
                <a:lnTo>
                  <a:pt x="90030" y="934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2256" y="6325057"/>
            <a:ext cx="60274" cy="59918"/>
          </a:xfrm>
          <a:custGeom>
            <a:avLst/>
            <a:gdLst>
              <a:gd name="connsiteX0" fmla="*/ 54318 w 60274"/>
              <a:gd name="connsiteY0" fmla="*/ 59918 h 59918"/>
              <a:gd name="connsiteX1" fmla="*/ 46482 w 60274"/>
              <a:gd name="connsiteY1" fmla="*/ 53631 h 59918"/>
              <a:gd name="connsiteX2" fmla="*/ 46367 w 60274"/>
              <a:gd name="connsiteY2" fmla="*/ 53543 h 59918"/>
              <a:gd name="connsiteX3" fmla="*/ 38849 w 60274"/>
              <a:gd name="connsiteY3" fmla="*/ 47142 h 59918"/>
              <a:gd name="connsiteX4" fmla="*/ 38747 w 60274"/>
              <a:gd name="connsiteY4" fmla="*/ 47040 h 59918"/>
              <a:gd name="connsiteX5" fmla="*/ 31546 w 60274"/>
              <a:gd name="connsiteY5" fmla="*/ 40538 h 59918"/>
              <a:gd name="connsiteX6" fmla="*/ 31432 w 60274"/>
              <a:gd name="connsiteY6" fmla="*/ 40436 h 59918"/>
              <a:gd name="connsiteX7" fmla="*/ 24561 w 60274"/>
              <a:gd name="connsiteY7" fmla="*/ 33820 h 59918"/>
              <a:gd name="connsiteX8" fmla="*/ 24447 w 60274"/>
              <a:gd name="connsiteY8" fmla="*/ 33718 h 59918"/>
              <a:gd name="connsiteX9" fmla="*/ 17907 w 60274"/>
              <a:gd name="connsiteY9" fmla="*/ 26999 h 59918"/>
              <a:gd name="connsiteX10" fmla="*/ 17792 w 60274"/>
              <a:gd name="connsiteY10" fmla="*/ 26873 h 59918"/>
              <a:gd name="connsiteX11" fmla="*/ 11595 w 60274"/>
              <a:gd name="connsiteY11" fmla="*/ 20065 h 59918"/>
              <a:gd name="connsiteX12" fmla="*/ 11480 w 60274"/>
              <a:gd name="connsiteY12" fmla="*/ 19938 h 59918"/>
              <a:gd name="connsiteX13" fmla="*/ 5626 w 60274"/>
              <a:gd name="connsiteY13" fmla="*/ 13017 h 59918"/>
              <a:gd name="connsiteX14" fmla="*/ 5511 w 60274"/>
              <a:gd name="connsiteY14" fmla="*/ 12890 h 59918"/>
              <a:gd name="connsiteX15" fmla="*/ 0 w 60274"/>
              <a:gd name="connsiteY15" fmla="*/ 5879 h 59918"/>
              <a:gd name="connsiteX16" fmla="*/ 7492 w 60274"/>
              <a:gd name="connsiteY16" fmla="*/ 0 h 59918"/>
              <a:gd name="connsiteX17" fmla="*/ 12992 w 60274"/>
              <a:gd name="connsiteY17" fmla="*/ 6997 h 59918"/>
              <a:gd name="connsiteX18" fmla="*/ 12890 w 60274"/>
              <a:gd name="connsiteY18" fmla="*/ 6857 h 59918"/>
              <a:gd name="connsiteX19" fmla="*/ 18745 w 60274"/>
              <a:gd name="connsiteY19" fmla="*/ 13779 h 59918"/>
              <a:gd name="connsiteX20" fmla="*/ 18631 w 60274"/>
              <a:gd name="connsiteY20" fmla="*/ 13652 h 59918"/>
              <a:gd name="connsiteX21" fmla="*/ 24841 w 60274"/>
              <a:gd name="connsiteY21" fmla="*/ 20472 h 59918"/>
              <a:gd name="connsiteX22" fmla="*/ 24726 w 60274"/>
              <a:gd name="connsiteY22" fmla="*/ 20345 h 59918"/>
              <a:gd name="connsiteX23" fmla="*/ 31267 w 60274"/>
              <a:gd name="connsiteY23" fmla="*/ 27063 h 59918"/>
              <a:gd name="connsiteX24" fmla="*/ 31165 w 60274"/>
              <a:gd name="connsiteY24" fmla="*/ 26961 h 59918"/>
              <a:gd name="connsiteX25" fmla="*/ 38036 w 60274"/>
              <a:gd name="connsiteY25" fmla="*/ 33578 h 59918"/>
              <a:gd name="connsiteX26" fmla="*/ 37922 w 60274"/>
              <a:gd name="connsiteY26" fmla="*/ 33477 h 59918"/>
              <a:gd name="connsiteX27" fmla="*/ 45123 w 60274"/>
              <a:gd name="connsiteY27" fmla="*/ 39979 h 59918"/>
              <a:gd name="connsiteX28" fmla="*/ 45021 w 60274"/>
              <a:gd name="connsiteY28" fmla="*/ 39890 h 59918"/>
              <a:gd name="connsiteX29" fmla="*/ 52539 w 60274"/>
              <a:gd name="connsiteY29" fmla="*/ 46291 h 59918"/>
              <a:gd name="connsiteX30" fmla="*/ 52438 w 60274"/>
              <a:gd name="connsiteY30" fmla="*/ 46202 h 59918"/>
              <a:gd name="connsiteX31" fmla="*/ 60274 w 60274"/>
              <a:gd name="connsiteY31" fmla="*/ 52489 h 59918"/>
              <a:gd name="connsiteX32" fmla="*/ 54318 w 60274"/>
              <a:gd name="connsiteY32" fmla="*/ 59918 h 599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60274" h="59918">
                <a:moveTo>
                  <a:pt x="54318" y="59918"/>
                </a:moveTo>
                <a:lnTo>
                  <a:pt x="46482" y="53631"/>
                </a:lnTo>
                <a:lnTo>
                  <a:pt x="46367" y="53543"/>
                </a:lnTo>
                <a:lnTo>
                  <a:pt x="38849" y="47142"/>
                </a:lnTo>
                <a:lnTo>
                  <a:pt x="38747" y="47040"/>
                </a:lnTo>
                <a:lnTo>
                  <a:pt x="31546" y="40538"/>
                </a:lnTo>
                <a:lnTo>
                  <a:pt x="31432" y="40436"/>
                </a:lnTo>
                <a:lnTo>
                  <a:pt x="24561" y="33820"/>
                </a:lnTo>
                <a:lnTo>
                  <a:pt x="24447" y="33718"/>
                </a:lnTo>
                <a:lnTo>
                  <a:pt x="17907" y="26999"/>
                </a:lnTo>
                <a:lnTo>
                  <a:pt x="17792" y="26873"/>
                </a:lnTo>
                <a:lnTo>
                  <a:pt x="11595" y="20065"/>
                </a:lnTo>
                <a:lnTo>
                  <a:pt x="11480" y="19938"/>
                </a:lnTo>
                <a:lnTo>
                  <a:pt x="5626" y="13017"/>
                </a:lnTo>
                <a:lnTo>
                  <a:pt x="5511" y="12890"/>
                </a:lnTo>
                <a:lnTo>
                  <a:pt x="0" y="5879"/>
                </a:lnTo>
                <a:lnTo>
                  <a:pt x="7492" y="0"/>
                </a:lnTo>
                <a:lnTo>
                  <a:pt x="12992" y="6997"/>
                </a:lnTo>
                <a:lnTo>
                  <a:pt x="12890" y="6857"/>
                </a:lnTo>
                <a:lnTo>
                  <a:pt x="18745" y="13779"/>
                </a:lnTo>
                <a:lnTo>
                  <a:pt x="18631" y="13652"/>
                </a:lnTo>
                <a:lnTo>
                  <a:pt x="24841" y="20472"/>
                </a:lnTo>
                <a:lnTo>
                  <a:pt x="24726" y="20345"/>
                </a:lnTo>
                <a:lnTo>
                  <a:pt x="31267" y="27063"/>
                </a:lnTo>
                <a:lnTo>
                  <a:pt x="31165" y="26961"/>
                </a:lnTo>
                <a:lnTo>
                  <a:pt x="38036" y="33578"/>
                </a:lnTo>
                <a:lnTo>
                  <a:pt x="37922" y="33477"/>
                </a:lnTo>
                <a:lnTo>
                  <a:pt x="45123" y="39979"/>
                </a:lnTo>
                <a:lnTo>
                  <a:pt x="45021" y="39890"/>
                </a:lnTo>
                <a:lnTo>
                  <a:pt x="52539" y="46291"/>
                </a:lnTo>
                <a:lnTo>
                  <a:pt x="52438" y="46202"/>
                </a:lnTo>
                <a:lnTo>
                  <a:pt x="60274" y="52489"/>
                </a:lnTo>
                <a:lnTo>
                  <a:pt x="54318" y="5991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33540" y="6247396"/>
            <a:ext cx="30136" cy="61734"/>
          </a:xfrm>
          <a:custGeom>
            <a:avLst/>
            <a:gdLst>
              <a:gd name="connsiteX0" fmla="*/ 30136 w 30136"/>
              <a:gd name="connsiteY0" fmla="*/ 1714 h 61734"/>
              <a:gd name="connsiteX1" fmla="*/ 28752 w 30136"/>
              <a:gd name="connsiteY1" fmla="*/ 9283 h 61734"/>
              <a:gd name="connsiteX2" fmla="*/ 28702 w 30136"/>
              <a:gd name="connsiteY2" fmla="*/ 9512 h 61734"/>
              <a:gd name="connsiteX3" fmla="*/ 26949 w 30136"/>
              <a:gd name="connsiteY3" fmla="*/ 17017 h 61734"/>
              <a:gd name="connsiteX4" fmla="*/ 26885 w 30136"/>
              <a:gd name="connsiteY4" fmla="*/ 17234 h 61734"/>
              <a:gd name="connsiteX5" fmla="*/ 24751 w 30136"/>
              <a:gd name="connsiteY5" fmla="*/ 24676 h 61734"/>
              <a:gd name="connsiteX6" fmla="*/ 24688 w 30136"/>
              <a:gd name="connsiteY6" fmla="*/ 24892 h 61734"/>
              <a:gd name="connsiteX7" fmla="*/ 22199 w 30136"/>
              <a:gd name="connsiteY7" fmla="*/ 32258 h 61734"/>
              <a:gd name="connsiteX8" fmla="*/ 22123 w 30136"/>
              <a:gd name="connsiteY8" fmla="*/ 32461 h 61734"/>
              <a:gd name="connsiteX9" fmla="*/ 19265 w 30136"/>
              <a:gd name="connsiteY9" fmla="*/ 39751 h 61734"/>
              <a:gd name="connsiteX10" fmla="*/ 19177 w 30136"/>
              <a:gd name="connsiteY10" fmla="*/ 39954 h 61734"/>
              <a:gd name="connsiteX11" fmla="*/ 15976 w 30136"/>
              <a:gd name="connsiteY11" fmla="*/ 47168 h 61734"/>
              <a:gd name="connsiteX12" fmla="*/ 15887 w 30136"/>
              <a:gd name="connsiteY12" fmla="*/ 47358 h 61734"/>
              <a:gd name="connsiteX13" fmla="*/ 12331 w 30136"/>
              <a:gd name="connsiteY13" fmla="*/ 54495 h 61734"/>
              <a:gd name="connsiteX14" fmla="*/ 12242 w 30136"/>
              <a:gd name="connsiteY14" fmla="*/ 54673 h 61734"/>
              <a:gd name="connsiteX15" fmla="*/ 8343 w 30136"/>
              <a:gd name="connsiteY15" fmla="*/ 61734 h 61734"/>
              <a:gd name="connsiteX16" fmla="*/ 0 w 30136"/>
              <a:gd name="connsiteY16" fmla="*/ 57124 h 61734"/>
              <a:gd name="connsiteX17" fmla="*/ 3898 w 30136"/>
              <a:gd name="connsiteY17" fmla="*/ 50063 h 61734"/>
              <a:gd name="connsiteX18" fmla="*/ 3809 w 30136"/>
              <a:gd name="connsiteY18" fmla="*/ 50253 h 61734"/>
              <a:gd name="connsiteX19" fmla="*/ 7366 w 30136"/>
              <a:gd name="connsiteY19" fmla="*/ 43116 h 61734"/>
              <a:gd name="connsiteX20" fmla="*/ 7277 w 30136"/>
              <a:gd name="connsiteY20" fmla="*/ 43307 h 61734"/>
              <a:gd name="connsiteX21" fmla="*/ 10477 w 30136"/>
              <a:gd name="connsiteY21" fmla="*/ 36080 h 61734"/>
              <a:gd name="connsiteX22" fmla="*/ 10400 w 30136"/>
              <a:gd name="connsiteY22" fmla="*/ 36284 h 61734"/>
              <a:gd name="connsiteX23" fmla="*/ 13245 w 30136"/>
              <a:gd name="connsiteY23" fmla="*/ 28994 h 61734"/>
              <a:gd name="connsiteX24" fmla="*/ 13169 w 30136"/>
              <a:gd name="connsiteY24" fmla="*/ 29197 h 61734"/>
              <a:gd name="connsiteX25" fmla="*/ 15671 w 30136"/>
              <a:gd name="connsiteY25" fmla="*/ 21831 h 61734"/>
              <a:gd name="connsiteX26" fmla="*/ 15595 w 30136"/>
              <a:gd name="connsiteY26" fmla="*/ 22047 h 61734"/>
              <a:gd name="connsiteX27" fmla="*/ 17729 w 30136"/>
              <a:gd name="connsiteY27" fmla="*/ 14617 h 61734"/>
              <a:gd name="connsiteX28" fmla="*/ 17665 w 30136"/>
              <a:gd name="connsiteY28" fmla="*/ 14846 h 61734"/>
              <a:gd name="connsiteX29" fmla="*/ 19430 w 30136"/>
              <a:gd name="connsiteY29" fmla="*/ 7340 h 61734"/>
              <a:gd name="connsiteX30" fmla="*/ 19380 w 30136"/>
              <a:gd name="connsiteY30" fmla="*/ 7569 h 61734"/>
              <a:gd name="connsiteX31" fmla="*/ 20764 w 30136"/>
              <a:gd name="connsiteY31" fmla="*/ 0 h 61734"/>
              <a:gd name="connsiteX32" fmla="*/ 30136 w 30136"/>
              <a:gd name="connsiteY32" fmla="*/ 1714 h 617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0136" h="61734">
                <a:moveTo>
                  <a:pt x="30136" y="1714"/>
                </a:moveTo>
                <a:lnTo>
                  <a:pt x="28752" y="9283"/>
                </a:lnTo>
                <a:lnTo>
                  <a:pt x="28702" y="9512"/>
                </a:lnTo>
                <a:lnTo>
                  <a:pt x="26949" y="17017"/>
                </a:lnTo>
                <a:lnTo>
                  <a:pt x="26885" y="17234"/>
                </a:lnTo>
                <a:lnTo>
                  <a:pt x="24751" y="24676"/>
                </a:lnTo>
                <a:lnTo>
                  <a:pt x="24688" y="24892"/>
                </a:lnTo>
                <a:lnTo>
                  <a:pt x="22199" y="32258"/>
                </a:lnTo>
                <a:lnTo>
                  <a:pt x="22123" y="32461"/>
                </a:lnTo>
                <a:lnTo>
                  <a:pt x="19265" y="39751"/>
                </a:lnTo>
                <a:lnTo>
                  <a:pt x="19177" y="39954"/>
                </a:lnTo>
                <a:lnTo>
                  <a:pt x="15976" y="47168"/>
                </a:lnTo>
                <a:lnTo>
                  <a:pt x="15887" y="47358"/>
                </a:lnTo>
                <a:lnTo>
                  <a:pt x="12331" y="54495"/>
                </a:lnTo>
                <a:lnTo>
                  <a:pt x="12242" y="54673"/>
                </a:lnTo>
                <a:lnTo>
                  <a:pt x="8343" y="61734"/>
                </a:lnTo>
                <a:lnTo>
                  <a:pt x="0" y="57124"/>
                </a:lnTo>
                <a:lnTo>
                  <a:pt x="3898" y="50063"/>
                </a:lnTo>
                <a:lnTo>
                  <a:pt x="3809" y="50253"/>
                </a:lnTo>
                <a:lnTo>
                  <a:pt x="7366" y="43116"/>
                </a:lnTo>
                <a:lnTo>
                  <a:pt x="7277" y="43307"/>
                </a:lnTo>
                <a:lnTo>
                  <a:pt x="10477" y="36080"/>
                </a:lnTo>
                <a:lnTo>
                  <a:pt x="10400" y="36284"/>
                </a:lnTo>
                <a:lnTo>
                  <a:pt x="13245" y="28994"/>
                </a:lnTo>
                <a:lnTo>
                  <a:pt x="13169" y="29197"/>
                </a:lnTo>
                <a:lnTo>
                  <a:pt x="15671" y="21831"/>
                </a:lnTo>
                <a:lnTo>
                  <a:pt x="15595" y="22047"/>
                </a:lnTo>
                <a:lnTo>
                  <a:pt x="17729" y="14617"/>
                </a:lnTo>
                <a:lnTo>
                  <a:pt x="17665" y="14846"/>
                </a:lnTo>
                <a:lnTo>
                  <a:pt x="19430" y="7340"/>
                </a:lnTo>
                <a:lnTo>
                  <a:pt x="19380" y="7569"/>
                </a:lnTo>
                <a:lnTo>
                  <a:pt x="20764" y="0"/>
                </a:lnTo>
                <a:lnTo>
                  <a:pt x="30136" y="171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82586" y="5882017"/>
            <a:ext cx="266420" cy="223418"/>
          </a:xfrm>
          <a:custGeom>
            <a:avLst/>
            <a:gdLst>
              <a:gd name="connsiteX0" fmla="*/ 2438 w 266420"/>
              <a:gd name="connsiteY0" fmla="*/ 0 h 223418"/>
              <a:gd name="connsiteX1" fmla="*/ 16751 w 266420"/>
              <a:gd name="connsiteY1" fmla="*/ 3797 h 223418"/>
              <a:gd name="connsiteX2" fmla="*/ 16853 w 266420"/>
              <a:gd name="connsiteY2" fmla="*/ 3822 h 223418"/>
              <a:gd name="connsiteX3" fmla="*/ 30874 w 266420"/>
              <a:gd name="connsiteY3" fmla="*/ 7873 h 223418"/>
              <a:gd name="connsiteX4" fmla="*/ 30975 w 266420"/>
              <a:gd name="connsiteY4" fmla="*/ 7899 h 223418"/>
              <a:gd name="connsiteX5" fmla="*/ 44704 w 266420"/>
              <a:gd name="connsiteY5" fmla="*/ 12191 h 223418"/>
              <a:gd name="connsiteX6" fmla="*/ 44805 w 266420"/>
              <a:gd name="connsiteY6" fmla="*/ 12217 h 223418"/>
              <a:gd name="connsiteX7" fmla="*/ 58217 w 266420"/>
              <a:gd name="connsiteY7" fmla="*/ 16751 h 223418"/>
              <a:gd name="connsiteX8" fmla="*/ 58318 w 266420"/>
              <a:gd name="connsiteY8" fmla="*/ 16789 h 223418"/>
              <a:gd name="connsiteX9" fmla="*/ 71399 w 266420"/>
              <a:gd name="connsiteY9" fmla="*/ 21538 h 223418"/>
              <a:gd name="connsiteX10" fmla="*/ 71514 w 266420"/>
              <a:gd name="connsiteY10" fmla="*/ 21577 h 223418"/>
              <a:gd name="connsiteX11" fmla="*/ 84264 w 266420"/>
              <a:gd name="connsiteY11" fmla="*/ 26555 h 223418"/>
              <a:gd name="connsiteX12" fmla="*/ 84366 w 266420"/>
              <a:gd name="connsiteY12" fmla="*/ 26606 h 223418"/>
              <a:gd name="connsiteX13" fmla="*/ 96773 w 266420"/>
              <a:gd name="connsiteY13" fmla="*/ 31800 h 223418"/>
              <a:gd name="connsiteX14" fmla="*/ 96888 w 266420"/>
              <a:gd name="connsiteY14" fmla="*/ 31851 h 223418"/>
              <a:gd name="connsiteX15" fmla="*/ 108928 w 266420"/>
              <a:gd name="connsiteY15" fmla="*/ 37274 h 223418"/>
              <a:gd name="connsiteX16" fmla="*/ 109042 w 266420"/>
              <a:gd name="connsiteY16" fmla="*/ 37325 h 223418"/>
              <a:gd name="connsiteX17" fmla="*/ 120726 w 266420"/>
              <a:gd name="connsiteY17" fmla="*/ 42951 h 223418"/>
              <a:gd name="connsiteX18" fmla="*/ 120840 w 266420"/>
              <a:gd name="connsiteY18" fmla="*/ 43002 h 223418"/>
              <a:gd name="connsiteX19" fmla="*/ 132143 w 266420"/>
              <a:gd name="connsiteY19" fmla="*/ 48831 h 223418"/>
              <a:gd name="connsiteX20" fmla="*/ 132270 w 266420"/>
              <a:gd name="connsiteY20" fmla="*/ 48895 h 223418"/>
              <a:gd name="connsiteX21" fmla="*/ 143179 w 266420"/>
              <a:gd name="connsiteY21" fmla="*/ 54914 h 223418"/>
              <a:gd name="connsiteX22" fmla="*/ 143306 w 266420"/>
              <a:gd name="connsiteY22" fmla="*/ 54990 h 223418"/>
              <a:gd name="connsiteX23" fmla="*/ 153822 w 266420"/>
              <a:gd name="connsiteY23" fmla="*/ 61201 h 223418"/>
              <a:gd name="connsiteX24" fmla="*/ 153949 w 266420"/>
              <a:gd name="connsiteY24" fmla="*/ 61277 h 223418"/>
              <a:gd name="connsiteX25" fmla="*/ 164058 w 266420"/>
              <a:gd name="connsiteY25" fmla="*/ 67690 h 223418"/>
              <a:gd name="connsiteX26" fmla="*/ 164186 w 266420"/>
              <a:gd name="connsiteY26" fmla="*/ 67767 h 223418"/>
              <a:gd name="connsiteX27" fmla="*/ 173876 w 266420"/>
              <a:gd name="connsiteY27" fmla="*/ 74358 h 223418"/>
              <a:gd name="connsiteX28" fmla="*/ 174015 w 266420"/>
              <a:gd name="connsiteY28" fmla="*/ 74447 h 223418"/>
              <a:gd name="connsiteX29" fmla="*/ 183274 w 266420"/>
              <a:gd name="connsiteY29" fmla="*/ 81203 h 223418"/>
              <a:gd name="connsiteX30" fmla="*/ 183401 w 266420"/>
              <a:gd name="connsiteY30" fmla="*/ 81305 h 223418"/>
              <a:gd name="connsiteX31" fmla="*/ 192214 w 266420"/>
              <a:gd name="connsiteY31" fmla="*/ 88239 h 223418"/>
              <a:gd name="connsiteX32" fmla="*/ 192354 w 266420"/>
              <a:gd name="connsiteY32" fmla="*/ 88353 h 223418"/>
              <a:gd name="connsiteX33" fmla="*/ 200723 w 266420"/>
              <a:gd name="connsiteY33" fmla="*/ 95440 h 223418"/>
              <a:gd name="connsiteX34" fmla="*/ 200863 w 266420"/>
              <a:gd name="connsiteY34" fmla="*/ 95567 h 223418"/>
              <a:gd name="connsiteX35" fmla="*/ 208762 w 266420"/>
              <a:gd name="connsiteY35" fmla="*/ 102819 h 223418"/>
              <a:gd name="connsiteX36" fmla="*/ 208915 w 266420"/>
              <a:gd name="connsiteY36" fmla="*/ 102958 h 223418"/>
              <a:gd name="connsiteX37" fmla="*/ 216344 w 266420"/>
              <a:gd name="connsiteY37" fmla="*/ 110363 h 223418"/>
              <a:gd name="connsiteX38" fmla="*/ 216484 w 266420"/>
              <a:gd name="connsiteY38" fmla="*/ 110515 h 223418"/>
              <a:gd name="connsiteX39" fmla="*/ 223431 w 266420"/>
              <a:gd name="connsiteY39" fmla="*/ 118071 h 223418"/>
              <a:gd name="connsiteX40" fmla="*/ 223570 w 266420"/>
              <a:gd name="connsiteY40" fmla="*/ 118236 h 223418"/>
              <a:gd name="connsiteX41" fmla="*/ 230022 w 266420"/>
              <a:gd name="connsiteY41" fmla="*/ 125933 h 223418"/>
              <a:gd name="connsiteX42" fmla="*/ 230175 w 266420"/>
              <a:gd name="connsiteY42" fmla="*/ 126110 h 223418"/>
              <a:gd name="connsiteX43" fmla="*/ 236118 w 266420"/>
              <a:gd name="connsiteY43" fmla="*/ 133946 h 223418"/>
              <a:gd name="connsiteX44" fmla="*/ 236258 w 266420"/>
              <a:gd name="connsiteY44" fmla="*/ 134137 h 223418"/>
              <a:gd name="connsiteX45" fmla="*/ 241693 w 266420"/>
              <a:gd name="connsiteY45" fmla="*/ 142100 h 223418"/>
              <a:gd name="connsiteX46" fmla="*/ 241820 w 266420"/>
              <a:gd name="connsiteY46" fmla="*/ 142316 h 223418"/>
              <a:gd name="connsiteX47" fmla="*/ 246736 w 266420"/>
              <a:gd name="connsiteY47" fmla="*/ 150405 h 223418"/>
              <a:gd name="connsiteX48" fmla="*/ 246862 w 266420"/>
              <a:gd name="connsiteY48" fmla="*/ 150634 h 223418"/>
              <a:gd name="connsiteX49" fmla="*/ 251231 w 266420"/>
              <a:gd name="connsiteY49" fmla="*/ 158851 h 223418"/>
              <a:gd name="connsiteX50" fmla="*/ 251358 w 266420"/>
              <a:gd name="connsiteY50" fmla="*/ 159093 h 223418"/>
              <a:gd name="connsiteX51" fmla="*/ 255168 w 266420"/>
              <a:gd name="connsiteY51" fmla="*/ 167424 h 223418"/>
              <a:gd name="connsiteX52" fmla="*/ 255282 w 266420"/>
              <a:gd name="connsiteY52" fmla="*/ 167690 h 223418"/>
              <a:gd name="connsiteX53" fmla="*/ 258547 w 266420"/>
              <a:gd name="connsiteY53" fmla="*/ 176123 h 223418"/>
              <a:gd name="connsiteX54" fmla="*/ 258648 w 266420"/>
              <a:gd name="connsiteY54" fmla="*/ 176402 h 223418"/>
              <a:gd name="connsiteX55" fmla="*/ 261340 w 266420"/>
              <a:gd name="connsiteY55" fmla="*/ 184949 h 223418"/>
              <a:gd name="connsiteX56" fmla="*/ 261404 w 266420"/>
              <a:gd name="connsiteY56" fmla="*/ 185165 h 223418"/>
              <a:gd name="connsiteX57" fmla="*/ 262534 w 266420"/>
              <a:gd name="connsiteY57" fmla="*/ 189471 h 223418"/>
              <a:gd name="connsiteX58" fmla="*/ 262572 w 266420"/>
              <a:gd name="connsiteY58" fmla="*/ 189623 h 223418"/>
              <a:gd name="connsiteX59" fmla="*/ 263550 w 266420"/>
              <a:gd name="connsiteY59" fmla="*/ 193954 h 223418"/>
              <a:gd name="connsiteX60" fmla="*/ 263588 w 266420"/>
              <a:gd name="connsiteY60" fmla="*/ 194119 h 223418"/>
              <a:gd name="connsiteX61" fmla="*/ 264427 w 266420"/>
              <a:gd name="connsiteY61" fmla="*/ 198463 h 223418"/>
              <a:gd name="connsiteX62" fmla="*/ 264452 w 266420"/>
              <a:gd name="connsiteY62" fmla="*/ 198627 h 223418"/>
              <a:gd name="connsiteX63" fmla="*/ 265138 w 266420"/>
              <a:gd name="connsiteY63" fmla="*/ 202996 h 223418"/>
              <a:gd name="connsiteX64" fmla="*/ 265163 w 266420"/>
              <a:gd name="connsiteY64" fmla="*/ 203162 h 223418"/>
              <a:gd name="connsiteX65" fmla="*/ 265696 w 266420"/>
              <a:gd name="connsiteY65" fmla="*/ 207555 h 223418"/>
              <a:gd name="connsiteX66" fmla="*/ 265709 w 266420"/>
              <a:gd name="connsiteY66" fmla="*/ 207721 h 223418"/>
              <a:gd name="connsiteX67" fmla="*/ 266103 w 266420"/>
              <a:gd name="connsiteY67" fmla="*/ 212140 h 223418"/>
              <a:gd name="connsiteX68" fmla="*/ 266116 w 266420"/>
              <a:gd name="connsiteY68" fmla="*/ 212306 h 223418"/>
              <a:gd name="connsiteX69" fmla="*/ 266344 w 266420"/>
              <a:gd name="connsiteY69" fmla="*/ 216738 h 223418"/>
              <a:gd name="connsiteX70" fmla="*/ 266344 w 266420"/>
              <a:gd name="connsiteY70" fmla="*/ 216903 h 223418"/>
              <a:gd name="connsiteX71" fmla="*/ 266420 w 266420"/>
              <a:gd name="connsiteY71" fmla="*/ 221360 h 223418"/>
              <a:gd name="connsiteX72" fmla="*/ 266420 w 266420"/>
              <a:gd name="connsiteY72" fmla="*/ 221475 h 223418"/>
              <a:gd name="connsiteX73" fmla="*/ 266407 w 266420"/>
              <a:gd name="connsiteY73" fmla="*/ 223418 h 223418"/>
              <a:gd name="connsiteX74" fmla="*/ 256882 w 266420"/>
              <a:gd name="connsiteY74" fmla="*/ 223342 h 223418"/>
              <a:gd name="connsiteX75" fmla="*/ 256895 w 266420"/>
              <a:gd name="connsiteY75" fmla="*/ 221411 h 223418"/>
              <a:gd name="connsiteX76" fmla="*/ 256908 w 266420"/>
              <a:gd name="connsiteY76" fmla="*/ 221526 h 223418"/>
              <a:gd name="connsiteX77" fmla="*/ 256819 w 266420"/>
              <a:gd name="connsiteY77" fmla="*/ 217068 h 223418"/>
              <a:gd name="connsiteX78" fmla="*/ 256832 w 266420"/>
              <a:gd name="connsiteY78" fmla="*/ 217233 h 223418"/>
              <a:gd name="connsiteX79" fmla="*/ 256603 w 266420"/>
              <a:gd name="connsiteY79" fmla="*/ 212801 h 223418"/>
              <a:gd name="connsiteX80" fmla="*/ 256616 w 266420"/>
              <a:gd name="connsiteY80" fmla="*/ 212966 h 223418"/>
              <a:gd name="connsiteX81" fmla="*/ 256222 w 266420"/>
              <a:gd name="connsiteY81" fmla="*/ 208546 h 223418"/>
              <a:gd name="connsiteX82" fmla="*/ 256247 w 266420"/>
              <a:gd name="connsiteY82" fmla="*/ 208711 h 223418"/>
              <a:gd name="connsiteX83" fmla="*/ 255702 w 266420"/>
              <a:gd name="connsiteY83" fmla="*/ 204317 h 223418"/>
              <a:gd name="connsiteX84" fmla="*/ 255727 w 266420"/>
              <a:gd name="connsiteY84" fmla="*/ 204482 h 223418"/>
              <a:gd name="connsiteX85" fmla="*/ 255041 w 266420"/>
              <a:gd name="connsiteY85" fmla="*/ 200101 h 223418"/>
              <a:gd name="connsiteX86" fmla="*/ 255067 w 266420"/>
              <a:gd name="connsiteY86" fmla="*/ 200266 h 223418"/>
              <a:gd name="connsiteX87" fmla="*/ 254228 w 266420"/>
              <a:gd name="connsiteY87" fmla="*/ 195910 h 223418"/>
              <a:gd name="connsiteX88" fmla="*/ 254266 w 266420"/>
              <a:gd name="connsiteY88" fmla="*/ 196062 h 223418"/>
              <a:gd name="connsiteX89" fmla="*/ 253289 w 266420"/>
              <a:gd name="connsiteY89" fmla="*/ 191731 h 223418"/>
              <a:gd name="connsiteX90" fmla="*/ 253327 w 266420"/>
              <a:gd name="connsiteY90" fmla="*/ 191896 h 223418"/>
              <a:gd name="connsiteX91" fmla="*/ 252197 w 266420"/>
              <a:gd name="connsiteY91" fmla="*/ 187591 h 223418"/>
              <a:gd name="connsiteX92" fmla="*/ 252260 w 266420"/>
              <a:gd name="connsiteY92" fmla="*/ 187807 h 223418"/>
              <a:gd name="connsiteX93" fmla="*/ 249567 w 266420"/>
              <a:gd name="connsiteY93" fmla="*/ 179273 h 223418"/>
              <a:gd name="connsiteX94" fmla="*/ 249669 w 266420"/>
              <a:gd name="connsiteY94" fmla="*/ 179565 h 223418"/>
              <a:gd name="connsiteX95" fmla="*/ 246405 w 266420"/>
              <a:gd name="connsiteY95" fmla="*/ 171132 h 223418"/>
              <a:gd name="connsiteX96" fmla="*/ 246519 w 266420"/>
              <a:gd name="connsiteY96" fmla="*/ 171399 h 223418"/>
              <a:gd name="connsiteX97" fmla="*/ 242697 w 266420"/>
              <a:gd name="connsiteY97" fmla="*/ 163067 h 223418"/>
              <a:gd name="connsiteX98" fmla="*/ 242823 w 266420"/>
              <a:gd name="connsiteY98" fmla="*/ 163321 h 223418"/>
              <a:gd name="connsiteX99" fmla="*/ 238455 w 266420"/>
              <a:gd name="connsiteY99" fmla="*/ 155117 h 223418"/>
              <a:gd name="connsiteX100" fmla="*/ 238582 w 266420"/>
              <a:gd name="connsiteY100" fmla="*/ 155346 h 223418"/>
              <a:gd name="connsiteX101" fmla="*/ 233680 w 266420"/>
              <a:gd name="connsiteY101" fmla="*/ 147256 h 223418"/>
              <a:gd name="connsiteX102" fmla="*/ 233819 w 266420"/>
              <a:gd name="connsiteY102" fmla="*/ 147472 h 223418"/>
              <a:gd name="connsiteX103" fmla="*/ 228384 w 266420"/>
              <a:gd name="connsiteY103" fmla="*/ 139509 h 223418"/>
              <a:gd name="connsiteX104" fmla="*/ 228524 w 266420"/>
              <a:gd name="connsiteY104" fmla="*/ 139700 h 223418"/>
              <a:gd name="connsiteX105" fmla="*/ 222580 w 266420"/>
              <a:gd name="connsiteY105" fmla="*/ 131864 h 223418"/>
              <a:gd name="connsiteX106" fmla="*/ 222732 w 266420"/>
              <a:gd name="connsiteY106" fmla="*/ 132041 h 223418"/>
              <a:gd name="connsiteX107" fmla="*/ 216268 w 266420"/>
              <a:gd name="connsiteY107" fmla="*/ 124345 h 223418"/>
              <a:gd name="connsiteX108" fmla="*/ 216420 w 266420"/>
              <a:gd name="connsiteY108" fmla="*/ 124510 h 223418"/>
              <a:gd name="connsiteX109" fmla="*/ 209474 w 266420"/>
              <a:gd name="connsiteY109" fmla="*/ 116966 h 223418"/>
              <a:gd name="connsiteX110" fmla="*/ 209613 w 266420"/>
              <a:gd name="connsiteY110" fmla="*/ 117106 h 223418"/>
              <a:gd name="connsiteX111" fmla="*/ 202184 w 266420"/>
              <a:gd name="connsiteY111" fmla="*/ 109702 h 223418"/>
              <a:gd name="connsiteX112" fmla="*/ 202324 w 266420"/>
              <a:gd name="connsiteY112" fmla="*/ 109842 h 223418"/>
              <a:gd name="connsiteX113" fmla="*/ 194424 w 266420"/>
              <a:gd name="connsiteY113" fmla="*/ 102590 h 223418"/>
              <a:gd name="connsiteX114" fmla="*/ 194564 w 266420"/>
              <a:gd name="connsiteY114" fmla="*/ 102704 h 223418"/>
              <a:gd name="connsiteX115" fmla="*/ 186194 w 266420"/>
              <a:gd name="connsiteY115" fmla="*/ 95618 h 223418"/>
              <a:gd name="connsiteX116" fmla="*/ 186334 w 266420"/>
              <a:gd name="connsiteY116" fmla="*/ 95732 h 223418"/>
              <a:gd name="connsiteX117" fmla="*/ 177520 w 266420"/>
              <a:gd name="connsiteY117" fmla="*/ 88798 h 223418"/>
              <a:gd name="connsiteX118" fmla="*/ 177648 w 266420"/>
              <a:gd name="connsiteY118" fmla="*/ 88900 h 223418"/>
              <a:gd name="connsiteX119" fmla="*/ 168389 w 266420"/>
              <a:gd name="connsiteY119" fmla="*/ 82143 h 223418"/>
              <a:gd name="connsiteX120" fmla="*/ 168529 w 266420"/>
              <a:gd name="connsiteY120" fmla="*/ 82232 h 223418"/>
              <a:gd name="connsiteX121" fmla="*/ 158839 w 266420"/>
              <a:gd name="connsiteY121" fmla="*/ 75653 h 223418"/>
              <a:gd name="connsiteX122" fmla="*/ 158966 w 266420"/>
              <a:gd name="connsiteY122" fmla="*/ 75730 h 223418"/>
              <a:gd name="connsiteX123" fmla="*/ 148856 w 266420"/>
              <a:gd name="connsiteY123" fmla="*/ 69329 h 223418"/>
              <a:gd name="connsiteX124" fmla="*/ 148983 w 266420"/>
              <a:gd name="connsiteY124" fmla="*/ 69405 h 223418"/>
              <a:gd name="connsiteX125" fmla="*/ 138455 w 266420"/>
              <a:gd name="connsiteY125" fmla="*/ 63195 h 223418"/>
              <a:gd name="connsiteX126" fmla="*/ 138582 w 266420"/>
              <a:gd name="connsiteY126" fmla="*/ 63258 h 223418"/>
              <a:gd name="connsiteX127" fmla="*/ 127660 w 266420"/>
              <a:gd name="connsiteY127" fmla="*/ 57238 h 223418"/>
              <a:gd name="connsiteX128" fmla="*/ 127787 w 266420"/>
              <a:gd name="connsiteY128" fmla="*/ 57302 h 223418"/>
              <a:gd name="connsiteX129" fmla="*/ 116484 w 266420"/>
              <a:gd name="connsiteY129" fmla="*/ 51473 h 223418"/>
              <a:gd name="connsiteX130" fmla="*/ 116599 w 266420"/>
              <a:gd name="connsiteY130" fmla="*/ 51523 h 223418"/>
              <a:gd name="connsiteX131" fmla="*/ 104914 w 266420"/>
              <a:gd name="connsiteY131" fmla="*/ 45910 h 223418"/>
              <a:gd name="connsiteX132" fmla="*/ 105029 w 266420"/>
              <a:gd name="connsiteY132" fmla="*/ 45961 h 223418"/>
              <a:gd name="connsiteX133" fmla="*/ 92977 w 266420"/>
              <a:gd name="connsiteY133" fmla="*/ 40538 h 223418"/>
              <a:gd name="connsiteX134" fmla="*/ 93091 w 266420"/>
              <a:gd name="connsiteY134" fmla="*/ 40588 h 223418"/>
              <a:gd name="connsiteX135" fmla="*/ 80683 w 266420"/>
              <a:gd name="connsiteY135" fmla="*/ 35394 h 223418"/>
              <a:gd name="connsiteX136" fmla="*/ 80797 w 266420"/>
              <a:gd name="connsiteY136" fmla="*/ 35433 h 223418"/>
              <a:gd name="connsiteX137" fmla="*/ 68047 w 266420"/>
              <a:gd name="connsiteY137" fmla="*/ 30454 h 223418"/>
              <a:gd name="connsiteX138" fmla="*/ 68148 w 266420"/>
              <a:gd name="connsiteY138" fmla="*/ 30492 h 223418"/>
              <a:gd name="connsiteX139" fmla="*/ 55067 w 266420"/>
              <a:gd name="connsiteY139" fmla="*/ 25730 h 223418"/>
              <a:gd name="connsiteX140" fmla="*/ 55168 w 266420"/>
              <a:gd name="connsiteY140" fmla="*/ 25768 h 223418"/>
              <a:gd name="connsiteX141" fmla="*/ 41757 w 266420"/>
              <a:gd name="connsiteY141" fmla="*/ 21247 h 223418"/>
              <a:gd name="connsiteX142" fmla="*/ 41859 w 266420"/>
              <a:gd name="connsiteY142" fmla="*/ 21285 h 223418"/>
              <a:gd name="connsiteX143" fmla="*/ 28143 w 266420"/>
              <a:gd name="connsiteY143" fmla="*/ 16992 h 223418"/>
              <a:gd name="connsiteX144" fmla="*/ 28232 w 266420"/>
              <a:gd name="connsiteY144" fmla="*/ 17017 h 223418"/>
              <a:gd name="connsiteX145" fmla="*/ 14211 w 266420"/>
              <a:gd name="connsiteY145" fmla="*/ 12979 h 223418"/>
              <a:gd name="connsiteX146" fmla="*/ 14313 w 266420"/>
              <a:gd name="connsiteY146" fmla="*/ 13004 h 223418"/>
              <a:gd name="connsiteX147" fmla="*/ 0 w 266420"/>
              <a:gd name="connsiteY147" fmla="*/ 9207 h 223418"/>
              <a:gd name="connsiteX148" fmla="*/ 2438 w 266420"/>
              <a:gd name="connsiteY148" fmla="*/ 0 h 2234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</a:cxnLst>
            <a:rect l="l" t="t" r="r" b="b"/>
            <a:pathLst>
              <a:path w="266420" h="223418">
                <a:moveTo>
                  <a:pt x="2438" y="0"/>
                </a:moveTo>
                <a:lnTo>
                  <a:pt x="16751" y="3797"/>
                </a:lnTo>
                <a:lnTo>
                  <a:pt x="16853" y="3822"/>
                </a:lnTo>
                <a:lnTo>
                  <a:pt x="30874" y="7873"/>
                </a:lnTo>
                <a:lnTo>
                  <a:pt x="30975" y="7899"/>
                </a:lnTo>
                <a:lnTo>
                  <a:pt x="44704" y="12191"/>
                </a:lnTo>
                <a:lnTo>
                  <a:pt x="44805" y="12217"/>
                </a:lnTo>
                <a:lnTo>
                  <a:pt x="58217" y="16751"/>
                </a:lnTo>
                <a:lnTo>
                  <a:pt x="58318" y="16789"/>
                </a:lnTo>
                <a:lnTo>
                  <a:pt x="71399" y="21538"/>
                </a:lnTo>
                <a:lnTo>
                  <a:pt x="71514" y="21577"/>
                </a:lnTo>
                <a:lnTo>
                  <a:pt x="84264" y="26555"/>
                </a:lnTo>
                <a:lnTo>
                  <a:pt x="84366" y="26606"/>
                </a:lnTo>
                <a:lnTo>
                  <a:pt x="96773" y="31800"/>
                </a:lnTo>
                <a:lnTo>
                  <a:pt x="96888" y="31851"/>
                </a:lnTo>
                <a:lnTo>
                  <a:pt x="108928" y="37274"/>
                </a:lnTo>
                <a:lnTo>
                  <a:pt x="109042" y="37325"/>
                </a:lnTo>
                <a:lnTo>
                  <a:pt x="120726" y="42951"/>
                </a:lnTo>
                <a:lnTo>
                  <a:pt x="120840" y="43002"/>
                </a:lnTo>
                <a:lnTo>
                  <a:pt x="132143" y="48831"/>
                </a:lnTo>
                <a:lnTo>
                  <a:pt x="132270" y="48895"/>
                </a:lnTo>
                <a:lnTo>
                  <a:pt x="143179" y="54914"/>
                </a:lnTo>
                <a:lnTo>
                  <a:pt x="143306" y="54990"/>
                </a:lnTo>
                <a:lnTo>
                  <a:pt x="153822" y="61201"/>
                </a:lnTo>
                <a:lnTo>
                  <a:pt x="153949" y="61277"/>
                </a:lnTo>
                <a:lnTo>
                  <a:pt x="164058" y="67690"/>
                </a:lnTo>
                <a:lnTo>
                  <a:pt x="164186" y="67767"/>
                </a:lnTo>
                <a:lnTo>
                  <a:pt x="173876" y="74358"/>
                </a:lnTo>
                <a:lnTo>
                  <a:pt x="174015" y="74447"/>
                </a:lnTo>
                <a:lnTo>
                  <a:pt x="183274" y="81203"/>
                </a:lnTo>
                <a:lnTo>
                  <a:pt x="183401" y="81305"/>
                </a:lnTo>
                <a:lnTo>
                  <a:pt x="192214" y="88239"/>
                </a:lnTo>
                <a:lnTo>
                  <a:pt x="192354" y="88353"/>
                </a:lnTo>
                <a:lnTo>
                  <a:pt x="200723" y="95440"/>
                </a:lnTo>
                <a:lnTo>
                  <a:pt x="200863" y="95567"/>
                </a:lnTo>
                <a:lnTo>
                  <a:pt x="208762" y="102819"/>
                </a:lnTo>
                <a:lnTo>
                  <a:pt x="208915" y="102958"/>
                </a:lnTo>
                <a:lnTo>
                  <a:pt x="216344" y="110363"/>
                </a:lnTo>
                <a:lnTo>
                  <a:pt x="216484" y="110515"/>
                </a:lnTo>
                <a:lnTo>
                  <a:pt x="223431" y="118071"/>
                </a:lnTo>
                <a:lnTo>
                  <a:pt x="223570" y="118236"/>
                </a:lnTo>
                <a:lnTo>
                  <a:pt x="230022" y="125933"/>
                </a:lnTo>
                <a:lnTo>
                  <a:pt x="230175" y="126110"/>
                </a:lnTo>
                <a:lnTo>
                  <a:pt x="236118" y="133946"/>
                </a:lnTo>
                <a:lnTo>
                  <a:pt x="236258" y="134137"/>
                </a:lnTo>
                <a:lnTo>
                  <a:pt x="241693" y="142100"/>
                </a:lnTo>
                <a:lnTo>
                  <a:pt x="241820" y="142316"/>
                </a:lnTo>
                <a:lnTo>
                  <a:pt x="246736" y="150405"/>
                </a:lnTo>
                <a:lnTo>
                  <a:pt x="246862" y="150634"/>
                </a:lnTo>
                <a:lnTo>
                  <a:pt x="251231" y="158851"/>
                </a:lnTo>
                <a:lnTo>
                  <a:pt x="251358" y="159093"/>
                </a:lnTo>
                <a:lnTo>
                  <a:pt x="255168" y="167424"/>
                </a:lnTo>
                <a:lnTo>
                  <a:pt x="255282" y="167690"/>
                </a:lnTo>
                <a:lnTo>
                  <a:pt x="258547" y="176123"/>
                </a:lnTo>
                <a:lnTo>
                  <a:pt x="258648" y="176402"/>
                </a:lnTo>
                <a:lnTo>
                  <a:pt x="261340" y="184949"/>
                </a:lnTo>
                <a:lnTo>
                  <a:pt x="261404" y="185165"/>
                </a:lnTo>
                <a:lnTo>
                  <a:pt x="262534" y="189471"/>
                </a:lnTo>
                <a:lnTo>
                  <a:pt x="262572" y="189623"/>
                </a:lnTo>
                <a:lnTo>
                  <a:pt x="263550" y="193954"/>
                </a:lnTo>
                <a:lnTo>
                  <a:pt x="263588" y="194119"/>
                </a:lnTo>
                <a:lnTo>
                  <a:pt x="264427" y="198463"/>
                </a:lnTo>
                <a:lnTo>
                  <a:pt x="264452" y="198627"/>
                </a:lnTo>
                <a:lnTo>
                  <a:pt x="265138" y="202996"/>
                </a:lnTo>
                <a:lnTo>
                  <a:pt x="265163" y="203162"/>
                </a:lnTo>
                <a:lnTo>
                  <a:pt x="265696" y="207555"/>
                </a:lnTo>
                <a:lnTo>
                  <a:pt x="265709" y="207721"/>
                </a:lnTo>
                <a:lnTo>
                  <a:pt x="266103" y="212140"/>
                </a:lnTo>
                <a:lnTo>
                  <a:pt x="266116" y="212306"/>
                </a:lnTo>
                <a:lnTo>
                  <a:pt x="266344" y="216738"/>
                </a:lnTo>
                <a:lnTo>
                  <a:pt x="266344" y="216903"/>
                </a:lnTo>
                <a:lnTo>
                  <a:pt x="266420" y="221360"/>
                </a:lnTo>
                <a:lnTo>
                  <a:pt x="266420" y="221475"/>
                </a:lnTo>
                <a:lnTo>
                  <a:pt x="266407" y="223418"/>
                </a:lnTo>
                <a:lnTo>
                  <a:pt x="256882" y="223342"/>
                </a:lnTo>
                <a:lnTo>
                  <a:pt x="256895" y="221411"/>
                </a:lnTo>
                <a:lnTo>
                  <a:pt x="256908" y="221526"/>
                </a:lnTo>
                <a:lnTo>
                  <a:pt x="256819" y="217068"/>
                </a:lnTo>
                <a:lnTo>
                  <a:pt x="256832" y="217233"/>
                </a:lnTo>
                <a:lnTo>
                  <a:pt x="256603" y="212801"/>
                </a:lnTo>
                <a:lnTo>
                  <a:pt x="256616" y="212966"/>
                </a:lnTo>
                <a:lnTo>
                  <a:pt x="256222" y="208546"/>
                </a:lnTo>
                <a:lnTo>
                  <a:pt x="256247" y="208711"/>
                </a:lnTo>
                <a:lnTo>
                  <a:pt x="255702" y="204317"/>
                </a:lnTo>
                <a:lnTo>
                  <a:pt x="255727" y="204482"/>
                </a:lnTo>
                <a:lnTo>
                  <a:pt x="255041" y="200101"/>
                </a:lnTo>
                <a:lnTo>
                  <a:pt x="255067" y="200266"/>
                </a:lnTo>
                <a:lnTo>
                  <a:pt x="254228" y="195910"/>
                </a:lnTo>
                <a:lnTo>
                  <a:pt x="254266" y="196062"/>
                </a:lnTo>
                <a:lnTo>
                  <a:pt x="253289" y="191731"/>
                </a:lnTo>
                <a:lnTo>
                  <a:pt x="253327" y="191896"/>
                </a:lnTo>
                <a:lnTo>
                  <a:pt x="252197" y="187591"/>
                </a:lnTo>
                <a:lnTo>
                  <a:pt x="252260" y="187807"/>
                </a:lnTo>
                <a:lnTo>
                  <a:pt x="249567" y="179273"/>
                </a:lnTo>
                <a:lnTo>
                  <a:pt x="249669" y="179565"/>
                </a:lnTo>
                <a:lnTo>
                  <a:pt x="246405" y="171132"/>
                </a:lnTo>
                <a:lnTo>
                  <a:pt x="246519" y="171399"/>
                </a:lnTo>
                <a:lnTo>
                  <a:pt x="242697" y="163067"/>
                </a:lnTo>
                <a:lnTo>
                  <a:pt x="242823" y="163321"/>
                </a:lnTo>
                <a:lnTo>
                  <a:pt x="238455" y="155117"/>
                </a:lnTo>
                <a:lnTo>
                  <a:pt x="238582" y="155346"/>
                </a:lnTo>
                <a:lnTo>
                  <a:pt x="233680" y="147256"/>
                </a:lnTo>
                <a:lnTo>
                  <a:pt x="233819" y="147472"/>
                </a:lnTo>
                <a:lnTo>
                  <a:pt x="228384" y="139509"/>
                </a:lnTo>
                <a:lnTo>
                  <a:pt x="228524" y="139700"/>
                </a:lnTo>
                <a:lnTo>
                  <a:pt x="222580" y="131864"/>
                </a:lnTo>
                <a:lnTo>
                  <a:pt x="222732" y="132041"/>
                </a:lnTo>
                <a:lnTo>
                  <a:pt x="216268" y="124345"/>
                </a:lnTo>
                <a:lnTo>
                  <a:pt x="216420" y="124510"/>
                </a:lnTo>
                <a:lnTo>
                  <a:pt x="209474" y="116966"/>
                </a:lnTo>
                <a:lnTo>
                  <a:pt x="209613" y="117106"/>
                </a:lnTo>
                <a:lnTo>
                  <a:pt x="202184" y="109702"/>
                </a:lnTo>
                <a:lnTo>
                  <a:pt x="202324" y="109842"/>
                </a:lnTo>
                <a:lnTo>
                  <a:pt x="194424" y="102590"/>
                </a:lnTo>
                <a:lnTo>
                  <a:pt x="194564" y="102704"/>
                </a:lnTo>
                <a:lnTo>
                  <a:pt x="186194" y="95618"/>
                </a:lnTo>
                <a:lnTo>
                  <a:pt x="186334" y="95732"/>
                </a:lnTo>
                <a:lnTo>
                  <a:pt x="177520" y="88798"/>
                </a:lnTo>
                <a:lnTo>
                  <a:pt x="177648" y="88900"/>
                </a:lnTo>
                <a:lnTo>
                  <a:pt x="168389" y="82143"/>
                </a:lnTo>
                <a:lnTo>
                  <a:pt x="168529" y="82232"/>
                </a:lnTo>
                <a:lnTo>
                  <a:pt x="158839" y="75653"/>
                </a:lnTo>
                <a:lnTo>
                  <a:pt x="158966" y="75730"/>
                </a:lnTo>
                <a:lnTo>
                  <a:pt x="148856" y="69329"/>
                </a:lnTo>
                <a:lnTo>
                  <a:pt x="148983" y="69405"/>
                </a:lnTo>
                <a:lnTo>
                  <a:pt x="138455" y="63195"/>
                </a:lnTo>
                <a:lnTo>
                  <a:pt x="138582" y="63258"/>
                </a:lnTo>
                <a:lnTo>
                  <a:pt x="127660" y="57238"/>
                </a:lnTo>
                <a:lnTo>
                  <a:pt x="127787" y="57302"/>
                </a:lnTo>
                <a:lnTo>
                  <a:pt x="116484" y="51473"/>
                </a:lnTo>
                <a:lnTo>
                  <a:pt x="116599" y="51523"/>
                </a:lnTo>
                <a:lnTo>
                  <a:pt x="104914" y="45910"/>
                </a:lnTo>
                <a:lnTo>
                  <a:pt x="105029" y="45961"/>
                </a:lnTo>
                <a:lnTo>
                  <a:pt x="92977" y="40538"/>
                </a:lnTo>
                <a:lnTo>
                  <a:pt x="93091" y="40588"/>
                </a:lnTo>
                <a:lnTo>
                  <a:pt x="80683" y="35394"/>
                </a:lnTo>
                <a:lnTo>
                  <a:pt x="80797" y="35433"/>
                </a:lnTo>
                <a:lnTo>
                  <a:pt x="68047" y="30454"/>
                </a:lnTo>
                <a:lnTo>
                  <a:pt x="68148" y="30492"/>
                </a:lnTo>
                <a:lnTo>
                  <a:pt x="55067" y="25730"/>
                </a:lnTo>
                <a:lnTo>
                  <a:pt x="55168" y="25768"/>
                </a:lnTo>
                <a:lnTo>
                  <a:pt x="41757" y="21247"/>
                </a:lnTo>
                <a:lnTo>
                  <a:pt x="41859" y="21285"/>
                </a:lnTo>
                <a:lnTo>
                  <a:pt x="28143" y="16992"/>
                </a:lnTo>
                <a:lnTo>
                  <a:pt x="28232" y="17017"/>
                </a:lnTo>
                <a:lnTo>
                  <a:pt x="14211" y="12979"/>
                </a:lnTo>
                <a:lnTo>
                  <a:pt x="14313" y="13004"/>
                </a:lnTo>
                <a:lnTo>
                  <a:pt x="0" y="9207"/>
                </a:lnTo>
                <a:lnTo>
                  <a:pt x="243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80211" y="5650547"/>
            <a:ext cx="121678" cy="89408"/>
          </a:xfrm>
          <a:custGeom>
            <a:avLst/>
            <a:gdLst>
              <a:gd name="connsiteX0" fmla="*/ 121678 w 121678"/>
              <a:gd name="connsiteY0" fmla="*/ 6197 h 89408"/>
              <a:gd name="connsiteX1" fmla="*/ 116598 w 121678"/>
              <a:gd name="connsiteY1" fmla="*/ 12128 h 89408"/>
              <a:gd name="connsiteX2" fmla="*/ 116471 w 121678"/>
              <a:gd name="connsiteY2" fmla="*/ 12255 h 89408"/>
              <a:gd name="connsiteX3" fmla="*/ 111073 w 121678"/>
              <a:gd name="connsiteY3" fmla="*/ 18097 h 89408"/>
              <a:gd name="connsiteX4" fmla="*/ 110959 w 121678"/>
              <a:gd name="connsiteY4" fmla="*/ 18212 h 89408"/>
              <a:gd name="connsiteX5" fmla="*/ 105257 w 121678"/>
              <a:gd name="connsiteY5" fmla="*/ 23952 h 89408"/>
              <a:gd name="connsiteX6" fmla="*/ 105130 w 121678"/>
              <a:gd name="connsiteY6" fmla="*/ 24066 h 89408"/>
              <a:gd name="connsiteX7" fmla="*/ 99123 w 121678"/>
              <a:gd name="connsiteY7" fmla="*/ 29705 h 89408"/>
              <a:gd name="connsiteX8" fmla="*/ 99008 w 121678"/>
              <a:gd name="connsiteY8" fmla="*/ 29807 h 89408"/>
              <a:gd name="connsiteX9" fmla="*/ 92696 w 121678"/>
              <a:gd name="connsiteY9" fmla="*/ 35344 h 89408"/>
              <a:gd name="connsiteX10" fmla="*/ 92582 w 121678"/>
              <a:gd name="connsiteY10" fmla="*/ 35445 h 89408"/>
              <a:gd name="connsiteX11" fmla="*/ 85978 w 121678"/>
              <a:gd name="connsiteY11" fmla="*/ 40881 h 89408"/>
              <a:gd name="connsiteX12" fmla="*/ 85864 w 121678"/>
              <a:gd name="connsiteY12" fmla="*/ 40970 h 89408"/>
              <a:gd name="connsiteX13" fmla="*/ 78968 w 121678"/>
              <a:gd name="connsiteY13" fmla="*/ 46291 h 89408"/>
              <a:gd name="connsiteX14" fmla="*/ 78854 w 121678"/>
              <a:gd name="connsiteY14" fmla="*/ 46380 h 89408"/>
              <a:gd name="connsiteX15" fmla="*/ 71678 w 121678"/>
              <a:gd name="connsiteY15" fmla="*/ 51587 h 89408"/>
              <a:gd name="connsiteX16" fmla="*/ 71563 w 121678"/>
              <a:gd name="connsiteY16" fmla="*/ 51663 h 89408"/>
              <a:gd name="connsiteX17" fmla="*/ 64109 w 121678"/>
              <a:gd name="connsiteY17" fmla="*/ 56756 h 89408"/>
              <a:gd name="connsiteX18" fmla="*/ 64007 w 121678"/>
              <a:gd name="connsiteY18" fmla="*/ 56832 h 89408"/>
              <a:gd name="connsiteX19" fmla="*/ 56285 w 121678"/>
              <a:gd name="connsiteY19" fmla="*/ 61810 h 89408"/>
              <a:gd name="connsiteX20" fmla="*/ 56171 w 121678"/>
              <a:gd name="connsiteY20" fmla="*/ 61874 h 89408"/>
              <a:gd name="connsiteX21" fmla="*/ 48183 w 121678"/>
              <a:gd name="connsiteY21" fmla="*/ 66738 h 89408"/>
              <a:gd name="connsiteX22" fmla="*/ 48081 w 121678"/>
              <a:gd name="connsiteY22" fmla="*/ 66802 h 89408"/>
              <a:gd name="connsiteX23" fmla="*/ 39839 w 121678"/>
              <a:gd name="connsiteY23" fmla="*/ 71539 h 89408"/>
              <a:gd name="connsiteX24" fmla="*/ 39737 w 121678"/>
              <a:gd name="connsiteY24" fmla="*/ 71602 h 89408"/>
              <a:gd name="connsiteX25" fmla="*/ 31229 w 121678"/>
              <a:gd name="connsiteY25" fmla="*/ 76212 h 89408"/>
              <a:gd name="connsiteX26" fmla="*/ 31127 w 121678"/>
              <a:gd name="connsiteY26" fmla="*/ 76263 h 89408"/>
              <a:gd name="connsiteX27" fmla="*/ 22376 w 121678"/>
              <a:gd name="connsiteY27" fmla="*/ 80746 h 89408"/>
              <a:gd name="connsiteX28" fmla="*/ 22275 w 121678"/>
              <a:gd name="connsiteY28" fmla="*/ 80797 h 89408"/>
              <a:gd name="connsiteX29" fmla="*/ 13283 w 121678"/>
              <a:gd name="connsiteY29" fmla="*/ 85140 h 89408"/>
              <a:gd name="connsiteX30" fmla="*/ 13195 w 121678"/>
              <a:gd name="connsiteY30" fmla="*/ 85191 h 89408"/>
              <a:gd name="connsiteX31" fmla="*/ 3961 w 121678"/>
              <a:gd name="connsiteY31" fmla="*/ 89408 h 89408"/>
              <a:gd name="connsiteX32" fmla="*/ 0 w 121678"/>
              <a:gd name="connsiteY32" fmla="*/ 80746 h 89408"/>
              <a:gd name="connsiteX33" fmla="*/ 9232 w 121678"/>
              <a:gd name="connsiteY33" fmla="*/ 76530 h 89408"/>
              <a:gd name="connsiteX34" fmla="*/ 9143 w 121678"/>
              <a:gd name="connsiteY34" fmla="*/ 76568 h 89408"/>
              <a:gd name="connsiteX35" fmla="*/ 18135 w 121678"/>
              <a:gd name="connsiteY35" fmla="*/ 72225 h 89408"/>
              <a:gd name="connsiteX36" fmla="*/ 18033 w 121678"/>
              <a:gd name="connsiteY36" fmla="*/ 72263 h 89408"/>
              <a:gd name="connsiteX37" fmla="*/ 26783 w 121678"/>
              <a:gd name="connsiteY37" fmla="*/ 67779 h 89408"/>
              <a:gd name="connsiteX38" fmla="*/ 26682 w 121678"/>
              <a:gd name="connsiteY38" fmla="*/ 67830 h 89408"/>
              <a:gd name="connsiteX39" fmla="*/ 35191 w 121678"/>
              <a:gd name="connsiteY39" fmla="*/ 63220 h 89408"/>
              <a:gd name="connsiteX40" fmla="*/ 35090 w 121678"/>
              <a:gd name="connsiteY40" fmla="*/ 63284 h 89408"/>
              <a:gd name="connsiteX41" fmla="*/ 43344 w 121678"/>
              <a:gd name="connsiteY41" fmla="*/ 58547 h 89408"/>
              <a:gd name="connsiteX42" fmla="*/ 43243 w 121678"/>
              <a:gd name="connsiteY42" fmla="*/ 58597 h 89408"/>
              <a:gd name="connsiteX43" fmla="*/ 51231 w 121678"/>
              <a:gd name="connsiteY43" fmla="*/ 53746 h 89408"/>
              <a:gd name="connsiteX44" fmla="*/ 51117 w 121678"/>
              <a:gd name="connsiteY44" fmla="*/ 53809 h 89408"/>
              <a:gd name="connsiteX45" fmla="*/ 58851 w 121678"/>
              <a:gd name="connsiteY45" fmla="*/ 48831 h 89408"/>
              <a:gd name="connsiteX46" fmla="*/ 58737 w 121678"/>
              <a:gd name="connsiteY46" fmla="*/ 48895 h 89408"/>
              <a:gd name="connsiteX47" fmla="*/ 66192 w 121678"/>
              <a:gd name="connsiteY47" fmla="*/ 43802 h 89408"/>
              <a:gd name="connsiteX48" fmla="*/ 66077 w 121678"/>
              <a:gd name="connsiteY48" fmla="*/ 43878 h 89408"/>
              <a:gd name="connsiteX49" fmla="*/ 73252 w 121678"/>
              <a:gd name="connsiteY49" fmla="*/ 38671 h 89408"/>
              <a:gd name="connsiteX50" fmla="*/ 73138 w 121678"/>
              <a:gd name="connsiteY50" fmla="*/ 38748 h 89408"/>
              <a:gd name="connsiteX51" fmla="*/ 80035 w 121678"/>
              <a:gd name="connsiteY51" fmla="*/ 33426 h 89408"/>
              <a:gd name="connsiteX52" fmla="*/ 79920 w 121678"/>
              <a:gd name="connsiteY52" fmla="*/ 33515 h 89408"/>
              <a:gd name="connsiteX53" fmla="*/ 86524 w 121678"/>
              <a:gd name="connsiteY53" fmla="*/ 28092 h 89408"/>
              <a:gd name="connsiteX54" fmla="*/ 86410 w 121678"/>
              <a:gd name="connsiteY54" fmla="*/ 28181 h 89408"/>
              <a:gd name="connsiteX55" fmla="*/ 92722 w 121678"/>
              <a:gd name="connsiteY55" fmla="*/ 22657 h 89408"/>
              <a:gd name="connsiteX56" fmla="*/ 92608 w 121678"/>
              <a:gd name="connsiteY56" fmla="*/ 22758 h 89408"/>
              <a:gd name="connsiteX57" fmla="*/ 98614 w 121678"/>
              <a:gd name="connsiteY57" fmla="*/ 17119 h 89408"/>
              <a:gd name="connsiteX58" fmla="*/ 98500 w 121678"/>
              <a:gd name="connsiteY58" fmla="*/ 17234 h 89408"/>
              <a:gd name="connsiteX59" fmla="*/ 104202 w 121678"/>
              <a:gd name="connsiteY59" fmla="*/ 11493 h 89408"/>
              <a:gd name="connsiteX60" fmla="*/ 104088 w 121678"/>
              <a:gd name="connsiteY60" fmla="*/ 11620 h 89408"/>
              <a:gd name="connsiteX61" fmla="*/ 109486 w 121678"/>
              <a:gd name="connsiteY61" fmla="*/ 5791 h 89408"/>
              <a:gd name="connsiteX62" fmla="*/ 109359 w 121678"/>
              <a:gd name="connsiteY62" fmla="*/ 5931 h 89408"/>
              <a:gd name="connsiteX63" fmla="*/ 114439 w 121678"/>
              <a:gd name="connsiteY63" fmla="*/ 0 h 89408"/>
              <a:gd name="connsiteX64" fmla="*/ 121678 w 121678"/>
              <a:gd name="connsiteY64" fmla="*/ 6197 h 89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121678" h="89408">
                <a:moveTo>
                  <a:pt x="121678" y="6197"/>
                </a:moveTo>
                <a:lnTo>
                  <a:pt x="116598" y="12128"/>
                </a:lnTo>
                <a:lnTo>
                  <a:pt x="116471" y="12255"/>
                </a:lnTo>
                <a:lnTo>
                  <a:pt x="111073" y="18097"/>
                </a:lnTo>
                <a:lnTo>
                  <a:pt x="110959" y="18212"/>
                </a:lnTo>
                <a:lnTo>
                  <a:pt x="105257" y="23952"/>
                </a:lnTo>
                <a:lnTo>
                  <a:pt x="105130" y="24066"/>
                </a:lnTo>
                <a:lnTo>
                  <a:pt x="99123" y="29705"/>
                </a:lnTo>
                <a:lnTo>
                  <a:pt x="99008" y="29807"/>
                </a:lnTo>
                <a:lnTo>
                  <a:pt x="92696" y="35344"/>
                </a:lnTo>
                <a:lnTo>
                  <a:pt x="92582" y="35445"/>
                </a:lnTo>
                <a:lnTo>
                  <a:pt x="85978" y="40881"/>
                </a:lnTo>
                <a:lnTo>
                  <a:pt x="85864" y="40970"/>
                </a:lnTo>
                <a:lnTo>
                  <a:pt x="78968" y="46291"/>
                </a:lnTo>
                <a:lnTo>
                  <a:pt x="78854" y="46380"/>
                </a:lnTo>
                <a:lnTo>
                  <a:pt x="71678" y="51587"/>
                </a:lnTo>
                <a:lnTo>
                  <a:pt x="71563" y="51663"/>
                </a:lnTo>
                <a:lnTo>
                  <a:pt x="64109" y="56756"/>
                </a:lnTo>
                <a:lnTo>
                  <a:pt x="64007" y="56832"/>
                </a:lnTo>
                <a:lnTo>
                  <a:pt x="56285" y="61810"/>
                </a:lnTo>
                <a:lnTo>
                  <a:pt x="56171" y="61874"/>
                </a:lnTo>
                <a:lnTo>
                  <a:pt x="48183" y="66738"/>
                </a:lnTo>
                <a:lnTo>
                  <a:pt x="48081" y="66802"/>
                </a:lnTo>
                <a:lnTo>
                  <a:pt x="39839" y="71539"/>
                </a:lnTo>
                <a:lnTo>
                  <a:pt x="39737" y="71602"/>
                </a:lnTo>
                <a:lnTo>
                  <a:pt x="31229" y="76212"/>
                </a:lnTo>
                <a:lnTo>
                  <a:pt x="31127" y="76263"/>
                </a:lnTo>
                <a:lnTo>
                  <a:pt x="22376" y="80746"/>
                </a:lnTo>
                <a:lnTo>
                  <a:pt x="22275" y="80797"/>
                </a:lnTo>
                <a:lnTo>
                  <a:pt x="13283" y="85140"/>
                </a:lnTo>
                <a:lnTo>
                  <a:pt x="13195" y="85191"/>
                </a:lnTo>
                <a:lnTo>
                  <a:pt x="3961" y="89408"/>
                </a:lnTo>
                <a:lnTo>
                  <a:pt x="0" y="80746"/>
                </a:lnTo>
                <a:lnTo>
                  <a:pt x="9232" y="76530"/>
                </a:lnTo>
                <a:lnTo>
                  <a:pt x="9143" y="76568"/>
                </a:lnTo>
                <a:lnTo>
                  <a:pt x="18135" y="72225"/>
                </a:lnTo>
                <a:lnTo>
                  <a:pt x="18033" y="72263"/>
                </a:lnTo>
                <a:lnTo>
                  <a:pt x="26783" y="67779"/>
                </a:lnTo>
                <a:lnTo>
                  <a:pt x="26682" y="67830"/>
                </a:lnTo>
                <a:lnTo>
                  <a:pt x="35191" y="63220"/>
                </a:lnTo>
                <a:lnTo>
                  <a:pt x="35090" y="63284"/>
                </a:lnTo>
                <a:lnTo>
                  <a:pt x="43344" y="58547"/>
                </a:lnTo>
                <a:lnTo>
                  <a:pt x="43243" y="58597"/>
                </a:lnTo>
                <a:lnTo>
                  <a:pt x="51231" y="53746"/>
                </a:lnTo>
                <a:lnTo>
                  <a:pt x="51117" y="53809"/>
                </a:lnTo>
                <a:lnTo>
                  <a:pt x="58851" y="48831"/>
                </a:lnTo>
                <a:lnTo>
                  <a:pt x="58737" y="48895"/>
                </a:lnTo>
                <a:lnTo>
                  <a:pt x="66192" y="43802"/>
                </a:lnTo>
                <a:lnTo>
                  <a:pt x="66077" y="43878"/>
                </a:lnTo>
                <a:lnTo>
                  <a:pt x="73252" y="38671"/>
                </a:lnTo>
                <a:lnTo>
                  <a:pt x="73138" y="38748"/>
                </a:lnTo>
                <a:lnTo>
                  <a:pt x="80035" y="33426"/>
                </a:lnTo>
                <a:lnTo>
                  <a:pt x="79920" y="33515"/>
                </a:lnTo>
                <a:lnTo>
                  <a:pt x="86524" y="28092"/>
                </a:lnTo>
                <a:lnTo>
                  <a:pt x="86410" y="28181"/>
                </a:lnTo>
                <a:lnTo>
                  <a:pt x="92722" y="22657"/>
                </a:lnTo>
                <a:lnTo>
                  <a:pt x="92608" y="22758"/>
                </a:lnTo>
                <a:lnTo>
                  <a:pt x="98614" y="17119"/>
                </a:lnTo>
                <a:lnTo>
                  <a:pt x="98500" y="17234"/>
                </a:lnTo>
                <a:lnTo>
                  <a:pt x="104202" y="11493"/>
                </a:lnTo>
                <a:lnTo>
                  <a:pt x="104088" y="11620"/>
                </a:lnTo>
                <a:lnTo>
                  <a:pt x="109486" y="5791"/>
                </a:lnTo>
                <a:lnTo>
                  <a:pt x="109359" y="5931"/>
                </a:lnTo>
                <a:lnTo>
                  <a:pt x="114439" y="0"/>
                </a:lnTo>
                <a:lnTo>
                  <a:pt x="121678" y="619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15390" y="5347842"/>
            <a:ext cx="15417" cy="40360"/>
          </a:xfrm>
          <a:custGeom>
            <a:avLst/>
            <a:gdLst>
              <a:gd name="connsiteX0" fmla="*/ 9067 w 15417"/>
              <a:gd name="connsiteY0" fmla="*/ 0 h 40360"/>
              <a:gd name="connsiteX1" fmla="*/ 10490 w 15417"/>
              <a:gd name="connsiteY1" fmla="*/ 4407 h 40360"/>
              <a:gd name="connsiteX2" fmla="*/ 10541 w 15417"/>
              <a:gd name="connsiteY2" fmla="*/ 4584 h 40360"/>
              <a:gd name="connsiteX3" fmla="*/ 11772 w 15417"/>
              <a:gd name="connsiteY3" fmla="*/ 9016 h 40360"/>
              <a:gd name="connsiteX4" fmla="*/ 11823 w 15417"/>
              <a:gd name="connsiteY4" fmla="*/ 9207 h 40360"/>
              <a:gd name="connsiteX5" fmla="*/ 12877 w 15417"/>
              <a:gd name="connsiteY5" fmla="*/ 13652 h 40360"/>
              <a:gd name="connsiteX6" fmla="*/ 12916 w 15417"/>
              <a:gd name="connsiteY6" fmla="*/ 13855 h 40360"/>
              <a:gd name="connsiteX7" fmla="*/ 13779 w 15417"/>
              <a:gd name="connsiteY7" fmla="*/ 18326 h 40360"/>
              <a:gd name="connsiteX8" fmla="*/ 13817 w 15417"/>
              <a:gd name="connsiteY8" fmla="*/ 18529 h 40360"/>
              <a:gd name="connsiteX9" fmla="*/ 14490 w 15417"/>
              <a:gd name="connsiteY9" fmla="*/ 23037 h 40360"/>
              <a:gd name="connsiteX10" fmla="*/ 14516 w 15417"/>
              <a:gd name="connsiteY10" fmla="*/ 23228 h 40360"/>
              <a:gd name="connsiteX11" fmla="*/ 15011 w 15417"/>
              <a:gd name="connsiteY11" fmla="*/ 27762 h 40360"/>
              <a:gd name="connsiteX12" fmla="*/ 15023 w 15417"/>
              <a:gd name="connsiteY12" fmla="*/ 27965 h 40360"/>
              <a:gd name="connsiteX13" fmla="*/ 15316 w 15417"/>
              <a:gd name="connsiteY13" fmla="*/ 32524 h 40360"/>
              <a:gd name="connsiteX14" fmla="*/ 15328 w 15417"/>
              <a:gd name="connsiteY14" fmla="*/ 32727 h 40360"/>
              <a:gd name="connsiteX15" fmla="*/ 15417 w 15417"/>
              <a:gd name="connsiteY15" fmla="*/ 37300 h 40360"/>
              <a:gd name="connsiteX16" fmla="*/ 15417 w 15417"/>
              <a:gd name="connsiteY16" fmla="*/ 37465 h 40360"/>
              <a:gd name="connsiteX17" fmla="*/ 15379 w 15417"/>
              <a:gd name="connsiteY17" fmla="*/ 40360 h 40360"/>
              <a:gd name="connsiteX18" fmla="*/ 5854 w 15417"/>
              <a:gd name="connsiteY18" fmla="*/ 40233 h 40360"/>
              <a:gd name="connsiteX19" fmla="*/ 5892 w 15417"/>
              <a:gd name="connsiteY19" fmla="*/ 37338 h 40360"/>
              <a:gd name="connsiteX20" fmla="*/ 5892 w 15417"/>
              <a:gd name="connsiteY20" fmla="*/ 37503 h 40360"/>
              <a:gd name="connsiteX21" fmla="*/ 5803 w 15417"/>
              <a:gd name="connsiteY21" fmla="*/ 32931 h 40360"/>
              <a:gd name="connsiteX22" fmla="*/ 5803 w 15417"/>
              <a:gd name="connsiteY22" fmla="*/ 33134 h 40360"/>
              <a:gd name="connsiteX23" fmla="*/ 5512 w 15417"/>
              <a:gd name="connsiteY23" fmla="*/ 28575 h 40360"/>
              <a:gd name="connsiteX24" fmla="*/ 5536 w 15417"/>
              <a:gd name="connsiteY24" fmla="*/ 28778 h 40360"/>
              <a:gd name="connsiteX25" fmla="*/ 5054 w 15417"/>
              <a:gd name="connsiteY25" fmla="*/ 24244 h 40360"/>
              <a:gd name="connsiteX26" fmla="*/ 5080 w 15417"/>
              <a:gd name="connsiteY26" fmla="*/ 24447 h 40360"/>
              <a:gd name="connsiteX27" fmla="*/ 4394 w 15417"/>
              <a:gd name="connsiteY27" fmla="*/ 19939 h 40360"/>
              <a:gd name="connsiteX28" fmla="*/ 4432 w 15417"/>
              <a:gd name="connsiteY28" fmla="*/ 20142 h 40360"/>
              <a:gd name="connsiteX29" fmla="*/ 3568 w 15417"/>
              <a:gd name="connsiteY29" fmla="*/ 15659 h 40360"/>
              <a:gd name="connsiteX30" fmla="*/ 3606 w 15417"/>
              <a:gd name="connsiteY30" fmla="*/ 15849 h 40360"/>
              <a:gd name="connsiteX31" fmla="*/ 2552 w 15417"/>
              <a:gd name="connsiteY31" fmla="*/ 11391 h 40360"/>
              <a:gd name="connsiteX32" fmla="*/ 2603 w 15417"/>
              <a:gd name="connsiteY32" fmla="*/ 11582 h 40360"/>
              <a:gd name="connsiteX33" fmla="*/ 1358 w 15417"/>
              <a:gd name="connsiteY33" fmla="*/ 7150 h 40360"/>
              <a:gd name="connsiteX34" fmla="*/ 1422 w 15417"/>
              <a:gd name="connsiteY34" fmla="*/ 7327 h 40360"/>
              <a:gd name="connsiteX35" fmla="*/ 0 w 15417"/>
              <a:gd name="connsiteY35" fmla="*/ 2933 h 40360"/>
              <a:gd name="connsiteX36" fmla="*/ 9067 w 15417"/>
              <a:gd name="connsiteY36" fmla="*/ 0 h 40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15417" h="40360">
                <a:moveTo>
                  <a:pt x="9067" y="0"/>
                </a:moveTo>
                <a:lnTo>
                  <a:pt x="10490" y="4407"/>
                </a:lnTo>
                <a:lnTo>
                  <a:pt x="10541" y="4584"/>
                </a:lnTo>
                <a:lnTo>
                  <a:pt x="11772" y="9016"/>
                </a:lnTo>
                <a:lnTo>
                  <a:pt x="11823" y="9207"/>
                </a:lnTo>
                <a:lnTo>
                  <a:pt x="12877" y="13652"/>
                </a:lnTo>
                <a:lnTo>
                  <a:pt x="12916" y="13855"/>
                </a:lnTo>
                <a:lnTo>
                  <a:pt x="13779" y="18326"/>
                </a:lnTo>
                <a:lnTo>
                  <a:pt x="13817" y="18529"/>
                </a:lnTo>
                <a:lnTo>
                  <a:pt x="14490" y="23037"/>
                </a:lnTo>
                <a:lnTo>
                  <a:pt x="14516" y="23228"/>
                </a:lnTo>
                <a:lnTo>
                  <a:pt x="15011" y="27762"/>
                </a:lnTo>
                <a:lnTo>
                  <a:pt x="15023" y="27965"/>
                </a:lnTo>
                <a:lnTo>
                  <a:pt x="15316" y="32524"/>
                </a:lnTo>
                <a:lnTo>
                  <a:pt x="15328" y="32727"/>
                </a:lnTo>
                <a:lnTo>
                  <a:pt x="15417" y="37300"/>
                </a:lnTo>
                <a:lnTo>
                  <a:pt x="15417" y="37465"/>
                </a:lnTo>
                <a:lnTo>
                  <a:pt x="15379" y="40360"/>
                </a:lnTo>
                <a:lnTo>
                  <a:pt x="5854" y="40233"/>
                </a:lnTo>
                <a:lnTo>
                  <a:pt x="5892" y="37338"/>
                </a:lnTo>
                <a:lnTo>
                  <a:pt x="5892" y="37503"/>
                </a:lnTo>
                <a:lnTo>
                  <a:pt x="5803" y="32931"/>
                </a:lnTo>
                <a:lnTo>
                  <a:pt x="5803" y="33134"/>
                </a:lnTo>
                <a:lnTo>
                  <a:pt x="5512" y="28575"/>
                </a:lnTo>
                <a:lnTo>
                  <a:pt x="5536" y="28778"/>
                </a:lnTo>
                <a:lnTo>
                  <a:pt x="5054" y="24244"/>
                </a:lnTo>
                <a:lnTo>
                  <a:pt x="5080" y="24447"/>
                </a:lnTo>
                <a:lnTo>
                  <a:pt x="4394" y="19939"/>
                </a:lnTo>
                <a:lnTo>
                  <a:pt x="4432" y="20142"/>
                </a:lnTo>
                <a:lnTo>
                  <a:pt x="3568" y="15659"/>
                </a:lnTo>
                <a:lnTo>
                  <a:pt x="3606" y="15849"/>
                </a:lnTo>
                <a:lnTo>
                  <a:pt x="2552" y="11391"/>
                </a:lnTo>
                <a:lnTo>
                  <a:pt x="2603" y="11582"/>
                </a:lnTo>
                <a:lnTo>
                  <a:pt x="1358" y="7150"/>
                </a:lnTo>
                <a:lnTo>
                  <a:pt x="1422" y="7327"/>
                </a:lnTo>
                <a:lnTo>
                  <a:pt x="0" y="2933"/>
                </a:lnTo>
                <a:lnTo>
                  <a:pt x="906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75539" y="5250738"/>
            <a:ext cx="65607" cy="56553"/>
          </a:xfrm>
          <a:custGeom>
            <a:avLst/>
            <a:gdLst>
              <a:gd name="connsiteX0" fmla="*/ 0 w 65607"/>
              <a:gd name="connsiteY0" fmla="*/ 50215 h 56553"/>
              <a:gd name="connsiteX1" fmla="*/ 5943 w 65607"/>
              <a:gd name="connsiteY1" fmla="*/ 43535 h 56553"/>
              <a:gd name="connsiteX2" fmla="*/ 6095 w 65607"/>
              <a:gd name="connsiteY2" fmla="*/ 43383 h 56553"/>
              <a:gd name="connsiteX3" fmla="*/ 12496 w 65607"/>
              <a:gd name="connsiteY3" fmla="*/ 36829 h 56553"/>
              <a:gd name="connsiteX4" fmla="*/ 12636 w 65607"/>
              <a:gd name="connsiteY4" fmla="*/ 36690 h 56553"/>
              <a:gd name="connsiteX5" fmla="*/ 19468 w 65607"/>
              <a:gd name="connsiteY5" fmla="*/ 30276 h 56553"/>
              <a:gd name="connsiteX6" fmla="*/ 19608 w 65607"/>
              <a:gd name="connsiteY6" fmla="*/ 30149 h 56553"/>
              <a:gd name="connsiteX7" fmla="*/ 26872 w 65607"/>
              <a:gd name="connsiteY7" fmla="*/ 23888 h 56553"/>
              <a:gd name="connsiteX8" fmla="*/ 27012 w 65607"/>
              <a:gd name="connsiteY8" fmla="*/ 23774 h 56553"/>
              <a:gd name="connsiteX9" fmla="*/ 34683 w 65607"/>
              <a:gd name="connsiteY9" fmla="*/ 17665 h 56553"/>
              <a:gd name="connsiteX10" fmla="*/ 34823 w 65607"/>
              <a:gd name="connsiteY10" fmla="*/ 17551 h 56553"/>
              <a:gd name="connsiteX11" fmla="*/ 42900 w 65607"/>
              <a:gd name="connsiteY11" fmla="*/ 11607 h 56553"/>
              <a:gd name="connsiteX12" fmla="*/ 43040 w 65607"/>
              <a:gd name="connsiteY12" fmla="*/ 11506 h 56553"/>
              <a:gd name="connsiteX13" fmla="*/ 51510 w 65607"/>
              <a:gd name="connsiteY13" fmla="*/ 5715 h 56553"/>
              <a:gd name="connsiteX14" fmla="*/ 51637 w 65607"/>
              <a:gd name="connsiteY14" fmla="*/ 5626 h 56553"/>
              <a:gd name="connsiteX15" fmla="*/ 60502 w 65607"/>
              <a:gd name="connsiteY15" fmla="*/ 0 h 56553"/>
              <a:gd name="connsiteX16" fmla="*/ 65607 w 65607"/>
              <a:gd name="connsiteY16" fmla="*/ 8039 h 56553"/>
              <a:gd name="connsiteX17" fmla="*/ 56743 w 65607"/>
              <a:gd name="connsiteY17" fmla="*/ 13665 h 56553"/>
              <a:gd name="connsiteX18" fmla="*/ 56883 w 65607"/>
              <a:gd name="connsiteY18" fmla="*/ 13576 h 56553"/>
              <a:gd name="connsiteX19" fmla="*/ 48411 w 65607"/>
              <a:gd name="connsiteY19" fmla="*/ 19367 h 56553"/>
              <a:gd name="connsiteX20" fmla="*/ 48552 w 65607"/>
              <a:gd name="connsiteY20" fmla="*/ 19265 h 56553"/>
              <a:gd name="connsiteX21" fmla="*/ 40474 w 65607"/>
              <a:gd name="connsiteY21" fmla="*/ 25222 h 56553"/>
              <a:gd name="connsiteX22" fmla="*/ 40614 w 65607"/>
              <a:gd name="connsiteY22" fmla="*/ 25120 h 56553"/>
              <a:gd name="connsiteX23" fmla="*/ 32943 w 65607"/>
              <a:gd name="connsiteY23" fmla="*/ 31216 h 56553"/>
              <a:gd name="connsiteX24" fmla="*/ 33095 w 65607"/>
              <a:gd name="connsiteY24" fmla="*/ 31102 h 56553"/>
              <a:gd name="connsiteX25" fmla="*/ 25831 w 65607"/>
              <a:gd name="connsiteY25" fmla="*/ 37363 h 56553"/>
              <a:gd name="connsiteX26" fmla="*/ 25983 w 65607"/>
              <a:gd name="connsiteY26" fmla="*/ 37223 h 56553"/>
              <a:gd name="connsiteX27" fmla="*/ 19151 w 65607"/>
              <a:gd name="connsiteY27" fmla="*/ 43637 h 56553"/>
              <a:gd name="connsiteX28" fmla="*/ 19303 w 65607"/>
              <a:gd name="connsiteY28" fmla="*/ 43484 h 56553"/>
              <a:gd name="connsiteX29" fmla="*/ 12915 w 65607"/>
              <a:gd name="connsiteY29" fmla="*/ 50038 h 56553"/>
              <a:gd name="connsiteX30" fmla="*/ 13068 w 65607"/>
              <a:gd name="connsiteY30" fmla="*/ 49872 h 56553"/>
              <a:gd name="connsiteX31" fmla="*/ 7124 w 65607"/>
              <a:gd name="connsiteY31" fmla="*/ 56553 h 56553"/>
              <a:gd name="connsiteX32" fmla="*/ 0 w 65607"/>
              <a:gd name="connsiteY32" fmla="*/ 50215 h 56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65607" h="56553">
                <a:moveTo>
                  <a:pt x="0" y="50215"/>
                </a:moveTo>
                <a:lnTo>
                  <a:pt x="5943" y="43535"/>
                </a:lnTo>
                <a:lnTo>
                  <a:pt x="6095" y="43383"/>
                </a:lnTo>
                <a:lnTo>
                  <a:pt x="12496" y="36829"/>
                </a:lnTo>
                <a:lnTo>
                  <a:pt x="12636" y="36690"/>
                </a:lnTo>
                <a:lnTo>
                  <a:pt x="19468" y="30276"/>
                </a:lnTo>
                <a:lnTo>
                  <a:pt x="19608" y="30149"/>
                </a:lnTo>
                <a:lnTo>
                  <a:pt x="26872" y="23888"/>
                </a:lnTo>
                <a:lnTo>
                  <a:pt x="27012" y="23774"/>
                </a:lnTo>
                <a:lnTo>
                  <a:pt x="34683" y="17665"/>
                </a:lnTo>
                <a:lnTo>
                  <a:pt x="34823" y="17551"/>
                </a:lnTo>
                <a:lnTo>
                  <a:pt x="42900" y="11607"/>
                </a:lnTo>
                <a:lnTo>
                  <a:pt x="43040" y="11506"/>
                </a:lnTo>
                <a:lnTo>
                  <a:pt x="51510" y="5715"/>
                </a:lnTo>
                <a:lnTo>
                  <a:pt x="51637" y="5626"/>
                </a:lnTo>
                <a:lnTo>
                  <a:pt x="60502" y="0"/>
                </a:lnTo>
                <a:lnTo>
                  <a:pt x="65607" y="8039"/>
                </a:lnTo>
                <a:lnTo>
                  <a:pt x="56743" y="13665"/>
                </a:lnTo>
                <a:lnTo>
                  <a:pt x="56883" y="13576"/>
                </a:lnTo>
                <a:lnTo>
                  <a:pt x="48411" y="19367"/>
                </a:lnTo>
                <a:lnTo>
                  <a:pt x="48552" y="19265"/>
                </a:lnTo>
                <a:lnTo>
                  <a:pt x="40474" y="25222"/>
                </a:lnTo>
                <a:lnTo>
                  <a:pt x="40614" y="25120"/>
                </a:lnTo>
                <a:lnTo>
                  <a:pt x="32943" y="31216"/>
                </a:lnTo>
                <a:lnTo>
                  <a:pt x="33095" y="31102"/>
                </a:lnTo>
                <a:lnTo>
                  <a:pt x="25831" y="37363"/>
                </a:lnTo>
                <a:lnTo>
                  <a:pt x="25983" y="37223"/>
                </a:lnTo>
                <a:lnTo>
                  <a:pt x="19151" y="43637"/>
                </a:lnTo>
                <a:lnTo>
                  <a:pt x="19303" y="43484"/>
                </a:lnTo>
                <a:lnTo>
                  <a:pt x="12915" y="50038"/>
                </a:lnTo>
                <a:lnTo>
                  <a:pt x="13068" y="49872"/>
                </a:lnTo>
                <a:lnTo>
                  <a:pt x="7124" y="56553"/>
                </a:lnTo>
                <a:lnTo>
                  <a:pt x="0" y="5021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8935" y="5281841"/>
            <a:ext cx="36639" cy="47777"/>
          </a:xfrm>
          <a:custGeom>
            <a:avLst/>
            <a:gdLst>
              <a:gd name="connsiteX0" fmla="*/ 0 w 36639"/>
              <a:gd name="connsiteY0" fmla="*/ 43878 h 47777"/>
              <a:gd name="connsiteX1" fmla="*/ 2514 w 36639"/>
              <a:gd name="connsiteY1" fmla="*/ 38290 h 47777"/>
              <a:gd name="connsiteX2" fmla="*/ 2616 w 36639"/>
              <a:gd name="connsiteY2" fmla="*/ 38062 h 47777"/>
              <a:gd name="connsiteX3" fmla="*/ 5448 w 36639"/>
              <a:gd name="connsiteY3" fmla="*/ 32537 h 47777"/>
              <a:gd name="connsiteX4" fmla="*/ 5562 w 36639"/>
              <a:gd name="connsiteY4" fmla="*/ 32334 h 47777"/>
              <a:gd name="connsiteX5" fmla="*/ 8712 w 36639"/>
              <a:gd name="connsiteY5" fmla="*/ 26885 h 47777"/>
              <a:gd name="connsiteX6" fmla="*/ 8826 w 36639"/>
              <a:gd name="connsiteY6" fmla="*/ 26682 h 47777"/>
              <a:gd name="connsiteX7" fmla="*/ 12293 w 36639"/>
              <a:gd name="connsiteY7" fmla="*/ 21310 h 47777"/>
              <a:gd name="connsiteX8" fmla="*/ 12420 w 36639"/>
              <a:gd name="connsiteY8" fmla="*/ 21132 h 47777"/>
              <a:gd name="connsiteX9" fmla="*/ 16180 w 36639"/>
              <a:gd name="connsiteY9" fmla="*/ 15837 h 47777"/>
              <a:gd name="connsiteX10" fmla="*/ 16306 w 36639"/>
              <a:gd name="connsiteY10" fmla="*/ 15671 h 47777"/>
              <a:gd name="connsiteX11" fmla="*/ 20370 w 36639"/>
              <a:gd name="connsiteY11" fmla="*/ 10464 h 47777"/>
              <a:gd name="connsiteX12" fmla="*/ 20497 w 36639"/>
              <a:gd name="connsiteY12" fmla="*/ 10312 h 47777"/>
              <a:gd name="connsiteX13" fmla="*/ 24853 w 36639"/>
              <a:gd name="connsiteY13" fmla="*/ 5181 h 47777"/>
              <a:gd name="connsiteX14" fmla="*/ 24981 w 36639"/>
              <a:gd name="connsiteY14" fmla="*/ 5041 h 47777"/>
              <a:gd name="connsiteX15" fmla="*/ 29641 w 36639"/>
              <a:gd name="connsiteY15" fmla="*/ 0 h 47777"/>
              <a:gd name="connsiteX16" fmla="*/ 36639 w 36639"/>
              <a:gd name="connsiteY16" fmla="*/ 6464 h 47777"/>
              <a:gd name="connsiteX17" fmla="*/ 31991 w 36639"/>
              <a:gd name="connsiteY17" fmla="*/ 11493 h 47777"/>
              <a:gd name="connsiteX18" fmla="*/ 32118 w 36639"/>
              <a:gd name="connsiteY18" fmla="*/ 11353 h 47777"/>
              <a:gd name="connsiteX19" fmla="*/ 27749 w 36639"/>
              <a:gd name="connsiteY19" fmla="*/ 16484 h 47777"/>
              <a:gd name="connsiteX20" fmla="*/ 27876 w 36639"/>
              <a:gd name="connsiteY20" fmla="*/ 16319 h 47777"/>
              <a:gd name="connsiteX21" fmla="*/ 23812 w 36639"/>
              <a:gd name="connsiteY21" fmla="*/ 21538 h 47777"/>
              <a:gd name="connsiteX22" fmla="*/ 23939 w 36639"/>
              <a:gd name="connsiteY22" fmla="*/ 21361 h 47777"/>
              <a:gd name="connsiteX23" fmla="*/ 20180 w 36639"/>
              <a:gd name="connsiteY23" fmla="*/ 26657 h 47777"/>
              <a:gd name="connsiteX24" fmla="*/ 20294 w 36639"/>
              <a:gd name="connsiteY24" fmla="*/ 26479 h 47777"/>
              <a:gd name="connsiteX25" fmla="*/ 16840 w 36639"/>
              <a:gd name="connsiteY25" fmla="*/ 31838 h 47777"/>
              <a:gd name="connsiteX26" fmla="*/ 16954 w 36639"/>
              <a:gd name="connsiteY26" fmla="*/ 31648 h 47777"/>
              <a:gd name="connsiteX27" fmla="*/ 13817 w 36639"/>
              <a:gd name="connsiteY27" fmla="*/ 37096 h 47777"/>
              <a:gd name="connsiteX28" fmla="*/ 13932 w 36639"/>
              <a:gd name="connsiteY28" fmla="*/ 36880 h 47777"/>
              <a:gd name="connsiteX29" fmla="*/ 11099 w 36639"/>
              <a:gd name="connsiteY29" fmla="*/ 42405 h 47777"/>
              <a:gd name="connsiteX30" fmla="*/ 11201 w 36639"/>
              <a:gd name="connsiteY30" fmla="*/ 42176 h 47777"/>
              <a:gd name="connsiteX31" fmla="*/ 8699 w 36639"/>
              <a:gd name="connsiteY31" fmla="*/ 47777 h 47777"/>
              <a:gd name="connsiteX32" fmla="*/ 0 w 36639"/>
              <a:gd name="connsiteY32" fmla="*/ 43878 h 47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6639" h="47777">
                <a:moveTo>
                  <a:pt x="0" y="43878"/>
                </a:moveTo>
                <a:lnTo>
                  <a:pt x="2514" y="38290"/>
                </a:lnTo>
                <a:lnTo>
                  <a:pt x="2616" y="38062"/>
                </a:lnTo>
                <a:lnTo>
                  <a:pt x="5448" y="32537"/>
                </a:lnTo>
                <a:lnTo>
                  <a:pt x="5562" y="32334"/>
                </a:lnTo>
                <a:lnTo>
                  <a:pt x="8712" y="26885"/>
                </a:lnTo>
                <a:lnTo>
                  <a:pt x="8826" y="26682"/>
                </a:lnTo>
                <a:lnTo>
                  <a:pt x="12293" y="21310"/>
                </a:lnTo>
                <a:lnTo>
                  <a:pt x="12420" y="21132"/>
                </a:lnTo>
                <a:lnTo>
                  <a:pt x="16180" y="15837"/>
                </a:lnTo>
                <a:lnTo>
                  <a:pt x="16306" y="15671"/>
                </a:lnTo>
                <a:lnTo>
                  <a:pt x="20370" y="10464"/>
                </a:lnTo>
                <a:lnTo>
                  <a:pt x="20497" y="10312"/>
                </a:lnTo>
                <a:lnTo>
                  <a:pt x="24853" y="5181"/>
                </a:lnTo>
                <a:lnTo>
                  <a:pt x="24981" y="5041"/>
                </a:lnTo>
                <a:lnTo>
                  <a:pt x="29641" y="0"/>
                </a:lnTo>
                <a:lnTo>
                  <a:pt x="36639" y="6464"/>
                </a:lnTo>
                <a:lnTo>
                  <a:pt x="31991" y="11493"/>
                </a:lnTo>
                <a:lnTo>
                  <a:pt x="32118" y="11353"/>
                </a:lnTo>
                <a:lnTo>
                  <a:pt x="27749" y="16484"/>
                </a:lnTo>
                <a:lnTo>
                  <a:pt x="27876" y="16319"/>
                </a:lnTo>
                <a:lnTo>
                  <a:pt x="23812" y="21538"/>
                </a:lnTo>
                <a:lnTo>
                  <a:pt x="23939" y="21361"/>
                </a:lnTo>
                <a:lnTo>
                  <a:pt x="20180" y="26657"/>
                </a:lnTo>
                <a:lnTo>
                  <a:pt x="20294" y="26479"/>
                </a:lnTo>
                <a:lnTo>
                  <a:pt x="16840" y="31838"/>
                </a:lnTo>
                <a:lnTo>
                  <a:pt x="16954" y="31648"/>
                </a:lnTo>
                <a:lnTo>
                  <a:pt x="13817" y="37096"/>
                </a:lnTo>
                <a:lnTo>
                  <a:pt x="13932" y="36880"/>
                </a:lnTo>
                <a:lnTo>
                  <a:pt x="11099" y="42405"/>
                </a:lnTo>
                <a:lnTo>
                  <a:pt x="11201" y="42176"/>
                </a:lnTo>
                <a:lnTo>
                  <a:pt x="8699" y="47777"/>
                </a:lnTo>
                <a:lnTo>
                  <a:pt x="0" y="4387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69572" y="5337593"/>
            <a:ext cx="107619" cy="50177"/>
          </a:xfrm>
          <a:custGeom>
            <a:avLst/>
            <a:gdLst>
              <a:gd name="connsiteX0" fmla="*/ 2869 w 107619"/>
              <a:gd name="connsiteY0" fmla="*/ 0 h 50177"/>
              <a:gd name="connsiteX1" fmla="*/ 16941 w 107619"/>
              <a:gd name="connsiteY1" fmla="*/ 4457 h 50177"/>
              <a:gd name="connsiteX2" fmla="*/ 17030 w 107619"/>
              <a:gd name="connsiteY2" fmla="*/ 4483 h 50177"/>
              <a:gd name="connsiteX3" fmla="*/ 30822 w 107619"/>
              <a:gd name="connsiteY3" fmla="*/ 9156 h 50177"/>
              <a:gd name="connsiteX4" fmla="*/ 30911 w 107619"/>
              <a:gd name="connsiteY4" fmla="*/ 9182 h 50177"/>
              <a:gd name="connsiteX5" fmla="*/ 44399 w 107619"/>
              <a:gd name="connsiteY5" fmla="*/ 14059 h 50177"/>
              <a:gd name="connsiteX6" fmla="*/ 44500 w 107619"/>
              <a:gd name="connsiteY6" fmla="*/ 14097 h 50177"/>
              <a:gd name="connsiteX7" fmla="*/ 57683 w 107619"/>
              <a:gd name="connsiteY7" fmla="*/ 19177 h 50177"/>
              <a:gd name="connsiteX8" fmla="*/ 57772 w 107619"/>
              <a:gd name="connsiteY8" fmla="*/ 19215 h 50177"/>
              <a:gd name="connsiteX9" fmla="*/ 70649 w 107619"/>
              <a:gd name="connsiteY9" fmla="*/ 24498 h 50177"/>
              <a:gd name="connsiteX10" fmla="*/ 70751 w 107619"/>
              <a:gd name="connsiteY10" fmla="*/ 24536 h 50177"/>
              <a:gd name="connsiteX11" fmla="*/ 83299 w 107619"/>
              <a:gd name="connsiteY11" fmla="*/ 30022 h 50177"/>
              <a:gd name="connsiteX12" fmla="*/ 83400 w 107619"/>
              <a:gd name="connsiteY12" fmla="*/ 30060 h 50177"/>
              <a:gd name="connsiteX13" fmla="*/ 95630 w 107619"/>
              <a:gd name="connsiteY13" fmla="*/ 35725 h 50177"/>
              <a:gd name="connsiteX14" fmla="*/ 95732 w 107619"/>
              <a:gd name="connsiteY14" fmla="*/ 35776 h 50177"/>
              <a:gd name="connsiteX15" fmla="*/ 107619 w 107619"/>
              <a:gd name="connsiteY15" fmla="*/ 41630 h 50177"/>
              <a:gd name="connsiteX16" fmla="*/ 103415 w 107619"/>
              <a:gd name="connsiteY16" fmla="*/ 50177 h 50177"/>
              <a:gd name="connsiteX17" fmla="*/ 91528 w 107619"/>
              <a:gd name="connsiteY17" fmla="*/ 44323 h 50177"/>
              <a:gd name="connsiteX18" fmla="*/ 91630 w 107619"/>
              <a:gd name="connsiteY18" fmla="*/ 44374 h 50177"/>
              <a:gd name="connsiteX19" fmla="*/ 79400 w 107619"/>
              <a:gd name="connsiteY19" fmla="*/ 38696 h 50177"/>
              <a:gd name="connsiteX20" fmla="*/ 79501 w 107619"/>
              <a:gd name="connsiteY20" fmla="*/ 38748 h 50177"/>
              <a:gd name="connsiteX21" fmla="*/ 66941 w 107619"/>
              <a:gd name="connsiteY21" fmla="*/ 33274 h 50177"/>
              <a:gd name="connsiteX22" fmla="*/ 67043 w 107619"/>
              <a:gd name="connsiteY22" fmla="*/ 33312 h 50177"/>
              <a:gd name="connsiteX23" fmla="*/ 54165 w 107619"/>
              <a:gd name="connsiteY23" fmla="*/ 28028 h 50177"/>
              <a:gd name="connsiteX24" fmla="*/ 54254 w 107619"/>
              <a:gd name="connsiteY24" fmla="*/ 28067 h 50177"/>
              <a:gd name="connsiteX25" fmla="*/ 41071 w 107619"/>
              <a:gd name="connsiteY25" fmla="*/ 22986 h 50177"/>
              <a:gd name="connsiteX26" fmla="*/ 41160 w 107619"/>
              <a:gd name="connsiteY26" fmla="*/ 23025 h 50177"/>
              <a:gd name="connsiteX27" fmla="*/ 27673 w 107619"/>
              <a:gd name="connsiteY27" fmla="*/ 18148 h 50177"/>
              <a:gd name="connsiteX28" fmla="*/ 27761 w 107619"/>
              <a:gd name="connsiteY28" fmla="*/ 18173 h 50177"/>
              <a:gd name="connsiteX29" fmla="*/ 13982 w 107619"/>
              <a:gd name="connsiteY29" fmla="*/ 13512 h 50177"/>
              <a:gd name="connsiteX30" fmla="*/ 14071 w 107619"/>
              <a:gd name="connsiteY30" fmla="*/ 13538 h 50177"/>
              <a:gd name="connsiteX31" fmla="*/ 0 w 107619"/>
              <a:gd name="connsiteY31" fmla="*/ 9080 h 50177"/>
              <a:gd name="connsiteX32" fmla="*/ 2869 w 107619"/>
              <a:gd name="connsiteY32" fmla="*/ 0 h 501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07619" h="50177">
                <a:moveTo>
                  <a:pt x="2869" y="0"/>
                </a:moveTo>
                <a:lnTo>
                  <a:pt x="16941" y="4457"/>
                </a:lnTo>
                <a:lnTo>
                  <a:pt x="17030" y="4483"/>
                </a:lnTo>
                <a:lnTo>
                  <a:pt x="30822" y="9156"/>
                </a:lnTo>
                <a:lnTo>
                  <a:pt x="30911" y="9182"/>
                </a:lnTo>
                <a:lnTo>
                  <a:pt x="44399" y="14059"/>
                </a:lnTo>
                <a:lnTo>
                  <a:pt x="44500" y="14097"/>
                </a:lnTo>
                <a:lnTo>
                  <a:pt x="57683" y="19177"/>
                </a:lnTo>
                <a:lnTo>
                  <a:pt x="57772" y="19215"/>
                </a:lnTo>
                <a:lnTo>
                  <a:pt x="70649" y="24498"/>
                </a:lnTo>
                <a:lnTo>
                  <a:pt x="70751" y="24536"/>
                </a:lnTo>
                <a:lnTo>
                  <a:pt x="83299" y="30022"/>
                </a:lnTo>
                <a:lnTo>
                  <a:pt x="83400" y="30060"/>
                </a:lnTo>
                <a:lnTo>
                  <a:pt x="95630" y="35725"/>
                </a:lnTo>
                <a:lnTo>
                  <a:pt x="95732" y="35776"/>
                </a:lnTo>
                <a:lnTo>
                  <a:pt x="107619" y="41630"/>
                </a:lnTo>
                <a:lnTo>
                  <a:pt x="103415" y="50177"/>
                </a:lnTo>
                <a:lnTo>
                  <a:pt x="91528" y="44323"/>
                </a:lnTo>
                <a:lnTo>
                  <a:pt x="91630" y="44374"/>
                </a:lnTo>
                <a:lnTo>
                  <a:pt x="79400" y="38696"/>
                </a:lnTo>
                <a:lnTo>
                  <a:pt x="79501" y="38748"/>
                </a:lnTo>
                <a:lnTo>
                  <a:pt x="66941" y="33274"/>
                </a:lnTo>
                <a:lnTo>
                  <a:pt x="67043" y="33312"/>
                </a:lnTo>
                <a:lnTo>
                  <a:pt x="54165" y="28028"/>
                </a:lnTo>
                <a:lnTo>
                  <a:pt x="54254" y="28067"/>
                </a:lnTo>
                <a:lnTo>
                  <a:pt x="41071" y="22986"/>
                </a:lnTo>
                <a:lnTo>
                  <a:pt x="41160" y="23025"/>
                </a:lnTo>
                <a:lnTo>
                  <a:pt x="27673" y="18148"/>
                </a:lnTo>
                <a:lnTo>
                  <a:pt x="27761" y="18173"/>
                </a:lnTo>
                <a:lnTo>
                  <a:pt x="13982" y="13512"/>
                </a:lnTo>
                <a:lnTo>
                  <a:pt x="14071" y="13538"/>
                </a:lnTo>
                <a:lnTo>
                  <a:pt x="0" y="9080"/>
                </a:lnTo>
                <a:lnTo>
                  <a:pt x="286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57229" y="5622213"/>
            <a:ext cx="26873" cy="47091"/>
          </a:xfrm>
          <a:custGeom>
            <a:avLst/>
            <a:gdLst>
              <a:gd name="connsiteX0" fmla="*/ 18567 w 26873"/>
              <a:gd name="connsiteY0" fmla="*/ 47091 h 47091"/>
              <a:gd name="connsiteX1" fmla="*/ 15595 w 26873"/>
              <a:gd name="connsiteY1" fmla="*/ 41770 h 47091"/>
              <a:gd name="connsiteX2" fmla="*/ 15519 w 26873"/>
              <a:gd name="connsiteY2" fmla="*/ 41643 h 47091"/>
              <a:gd name="connsiteX3" fmla="*/ 12738 w 26873"/>
              <a:gd name="connsiteY3" fmla="*/ 36283 h 47091"/>
              <a:gd name="connsiteX4" fmla="*/ 12674 w 26873"/>
              <a:gd name="connsiteY4" fmla="*/ 36144 h 47091"/>
              <a:gd name="connsiteX5" fmla="*/ 10096 w 26873"/>
              <a:gd name="connsiteY5" fmla="*/ 30759 h 47091"/>
              <a:gd name="connsiteX6" fmla="*/ 10033 w 26873"/>
              <a:gd name="connsiteY6" fmla="*/ 30607 h 47091"/>
              <a:gd name="connsiteX7" fmla="*/ 7658 w 26873"/>
              <a:gd name="connsiteY7" fmla="*/ 25184 h 47091"/>
              <a:gd name="connsiteX8" fmla="*/ 7594 w 26873"/>
              <a:gd name="connsiteY8" fmla="*/ 25031 h 47091"/>
              <a:gd name="connsiteX9" fmla="*/ 5422 w 26873"/>
              <a:gd name="connsiteY9" fmla="*/ 19583 h 47091"/>
              <a:gd name="connsiteX10" fmla="*/ 5372 w 26873"/>
              <a:gd name="connsiteY10" fmla="*/ 19418 h 47091"/>
              <a:gd name="connsiteX11" fmla="*/ 3403 w 26873"/>
              <a:gd name="connsiteY11" fmla="*/ 13931 h 47091"/>
              <a:gd name="connsiteX12" fmla="*/ 3352 w 26873"/>
              <a:gd name="connsiteY12" fmla="*/ 13779 h 47091"/>
              <a:gd name="connsiteX13" fmla="*/ 1587 w 26873"/>
              <a:gd name="connsiteY13" fmla="*/ 8254 h 47091"/>
              <a:gd name="connsiteX14" fmla="*/ 1549 w 26873"/>
              <a:gd name="connsiteY14" fmla="*/ 8089 h 47091"/>
              <a:gd name="connsiteX15" fmla="*/ 0 w 26873"/>
              <a:gd name="connsiteY15" fmla="*/ 2552 h 47091"/>
              <a:gd name="connsiteX16" fmla="*/ 9169 w 26873"/>
              <a:gd name="connsiteY16" fmla="*/ 0 h 47091"/>
              <a:gd name="connsiteX17" fmla="*/ 10718 w 26873"/>
              <a:gd name="connsiteY17" fmla="*/ 5537 h 47091"/>
              <a:gd name="connsiteX18" fmla="*/ 10667 w 26873"/>
              <a:gd name="connsiteY18" fmla="*/ 5372 h 47091"/>
              <a:gd name="connsiteX19" fmla="*/ 12420 w 26873"/>
              <a:gd name="connsiteY19" fmla="*/ 10883 h 47091"/>
              <a:gd name="connsiteX20" fmla="*/ 12369 w 26873"/>
              <a:gd name="connsiteY20" fmla="*/ 10731 h 47091"/>
              <a:gd name="connsiteX21" fmla="*/ 14338 w 26873"/>
              <a:gd name="connsiteY21" fmla="*/ 16218 h 47091"/>
              <a:gd name="connsiteX22" fmla="*/ 14275 w 26873"/>
              <a:gd name="connsiteY22" fmla="*/ 16065 h 47091"/>
              <a:gd name="connsiteX23" fmla="*/ 16446 w 26873"/>
              <a:gd name="connsiteY23" fmla="*/ 21513 h 47091"/>
              <a:gd name="connsiteX24" fmla="*/ 16383 w 26873"/>
              <a:gd name="connsiteY24" fmla="*/ 21361 h 47091"/>
              <a:gd name="connsiteX25" fmla="*/ 18758 w 26873"/>
              <a:gd name="connsiteY25" fmla="*/ 26784 h 47091"/>
              <a:gd name="connsiteX26" fmla="*/ 18694 w 26873"/>
              <a:gd name="connsiteY26" fmla="*/ 26644 h 47091"/>
              <a:gd name="connsiteX27" fmla="*/ 21272 w 26873"/>
              <a:gd name="connsiteY27" fmla="*/ 32042 h 47091"/>
              <a:gd name="connsiteX28" fmla="*/ 21196 w 26873"/>
              <a:gd name="connsiteY28" fmla="*/ 31902 h 47091"/>
              <a:gd name="connsiteX29" fmla="*/ 23977 w 26873"/>
              <a:gd name="connsiteY29" fmla="*/ 37249 h 47091"/>
              <a:gd name="connsiteX30" fmla="*/ 23901 w 26873"/>
              <a:gd name="connsiteY30" fmla="*/ 37122 h 47091"/>
              <a:gd name="connsiteX31" fmla="*/ 26873 w 26873"/>
              <a:gd name="connsiteY31" fmla="*/ 42443 h 47091"/>
              <a:gd name="connsiteX32" fmla="*/ 18567 w 26873"/>
              <a:gd name="connsiteY32" fmla="*/ 47091 h 47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26873" h="47091">
                <a:moveTo>
                  <a:pt x="18567" y="47091"/>
                </a:moveTo>
                <a:lnTo>
                  <a:pt x="15595" y="41770"/>
                </a:lnTo>
                <a:lnTo>
                  <a:pt x="15519" y="41643"/>
                </a:lnTo>
                <a:lnTo>
                  <a:pt x="12738" y="36283"/>
                </a:lnTo>
                <a:lnTo>
                  <a:pt x="12674" y="36144"/>
                </a:lnTo>
                <a:lnTo>
                  <a:pt x="10096" y="30759"/>
                </a:lnTo>
                <a:lnTo>
                  <a:pt x="10033" y="30607"/>
                </a:lnTo>
                <a:lnTo>
                  <a:pt x="7658" y="25184"/>
                </a:lnTo>
                <a:lnTo>
                  <a:pt x="7594" y="25031"/>
                </a:lnTo>
                <a:lnTo>
                  <a:pt x="5422" y="19583"/>
                </a:lnTo>
                <a:lnTo>
                  <a:pt x="5372" y="19418"/>
                </a:lnTo>
                <a:lnTo>
                  <a:pt x="3403" y="13931"/>
                </a:lnTo>
                <a:lnTo>
                  <a:pt x="3352" y="13779"/>
                </a:lnTo>
                <a:lnTo>
                  <a:pt x="1587" y="8254"/>
                </a:lnTo>
                <a:lnTo>
                  <a:pt x="1549" y="8089"/>
                </a:lnTo>
                <a:lnTo>
                  <a:pt x="0" y="2552"/>
                </a:lnTo>
                <a:lnTo>
                  <a:pt x="9169" y="0"/>
                </a:lnTo>
                <a:lnTo>
                  <a:pt x="10718" y="5537"/>
                </a:lnTo>
                <a:lnTo>
                  <a:pt x="10667" y="5372"/>
                </a:lnTo>
                <a:lnTo>
                  <a:pt x="12420" y="10883"/>
                </a:lnTo>
                <a:lnTo>
                  <a:pt x="12369" y="10731"/>
                </a:lnTo>
                <a:lnTo>
                  <a:pt x="14338" y="16218"/>
                </a:lnTo>
                <a:lnTo>
                  <a:pt x="14275" y="16065"/>
                </a:lnTo>
                <a:lnTo>
                  <a:pt x="16446" y="21513"/>
                </a:lnTo>
                <a:lnTo>
                  <a:pt x="16383" y="21361"/>
                </a:lnTo>
                <a:lnTo>
                  <a:pt x="18758" y="26784"/>
                </a:lnTo>
                <a:lnTo>
                  <a:pt x="18694" y="26644"/>
                </a:lnTo>
                <a:lnTo>
                  <a:pt x="21272" y="32042"/>
                </a:lnTo>
                <a:lnTo>
                  <a:pt x="21196" y="31902"/>
                </a:lnTo>
                <a:lnTo>
                  <a:pt x="23977" y="37249"/>
                </a:lnTo>
                <a:lnTo>
                  <a:pt x="23901" y="37122"/>
                </a:lnTo>
                <a:lnTo>
                  <a:pt x="26873" y="42443"/>
                </a:lnTo>
                <a:lnTo>
                  <a:pt x="18567" y="4709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54682" y="4711356"/>
            <a:ext cx="3602634" cy="991946"/>
          </a:xfrm>
          <a:custGeom>
            <a:avLst/>
            <a:gdLst>
              <a:gd name="connsiteX0" fmla="*/ 327545 w 3602634"/>
              <a:gd name="connsiteY0" fmla="*/ 326987 h 991946"/>
              <a:gd name="connsiteX1" fmla="*/ 322643 w 3602634"/>
              <a:gd name="connsiteY1" fmla="*/ 298158 h 991946"/>
              <a:gd name="connsiteX2" fmla="*/ 885037 w 3602634"/>
              <a:gd name="connsiteY2" fmla="*/ 87210 h 991946"/>
              <a:gd name="connsiteX3" fmla="*/ 1169403 w 3602634"/>
              <a:gd name="connsiteY3" fmla="*/ 116128 h 991946"/>
              <a:gd name="connsiteX4" fmla="*/ 1561706 w 3602634"/>
              <a:gd name="connsiteY4" fmla="*/ 27597 h 991946"/>
              <a:gd name="connsiteX5" fmla="*/ 1873275 w 3602634"/>
              <a:gd name="connsiteY5" fmla="*/ 75527 h 991946"/>
              <a:gd name="connsiteX6" fmla="*/ 2198623 w 3602634"/>
              <a:gd name="connsiteY6" fmla="*/ 0 h 991946"/>
              <a:gd name="connsiteX7" fmla="*/ 2487701 w 3602634"/>
              <a:gd name="connsiteY7" fmla="*/ 53708 h 991946"/>
              <a:gd name="connsiteX8" fmla="*/ 2796273 w 3602634"/>
              <a:gd name="connsiteY8" fmla="*/ 215 h 991946"/>
              <a:gd name="connsiteX9" fmla="*/ 3194392 w 3602634"/>
              <a:gd name="connsiteY9" fmla="*/ 124676 h 991946"/>
              <a:gd name="connsiteX10" fmla="*/ 3521747 w 3602634"/>
              <a:gd name="connsiteY10" fmla="*/ 285788 h 991946"/>
              <a:gd name="connsiteX11" fmla="*/ 3485895 w 3602634"/>
              <a:gd name="connsiteY11" fmla="*/ 351612 h 991946"/>
              <a:gd name="connsiteX12" fmla="*/ 3602634 w 3602634"/>
              <a:gd name="connsiteY12" fmla="*/ 480529 h 991946"/>
              <a:gd name="connsiteX13" fmla="*/ 3118522 w 3602634"/>
              <a:gd name="connsiteY13" fmla="*/ 690029 h 991946"/>
              <a:gd name="connsiteX14" fmla="*/ 2636748 w 3602634"/>
              <a:gd name="connsiteY14" fmla="*/ 869162 h 991946"/>
              <a:gd name="connsiteX15" fmla="*/ 2381580 w 3602634"/>
              <a:gd name="connsiteY15" fmla="*/ 841781 h 991946"/>
              <a:gd name="connsiteX16" fmla="*/ 1843278 w 3602634"/>
              <a:gd name="connsiteY16" fmla="*/ 991946 h 991946"/>
              <a:gd name="connsiteX17" fmla="*/ 1375765 w 3602634"/>
              <a:gd name="connsiteY17" fmla="*/ 898004 h 991946"/>
              <a:gd name="connsiteX18" fmla="*/ 1044422 w 3602634"/>
              <a:gd name="connsiteY18" fmla="*/ 932573 h 991946"/>
              <a:gd name="connsiteX19" fmla="*/ 486524 w 3602634"/>
              <a:gd name="connsiteY19" fmla="*/ 810945 h 991946"/>
              <a:gd name="connsiteX20" fmla="*/ 444055 w 3602634"/>
              <a:gd name="connsiteY20" fmla="*/ 811860 h 991946"/>
              <a:gd name="connsiteX21" fmla="*/ 80950 w 3602634"/>
              <a:gd name="connsiteY21" fmla="*/ 676021 h 991946"/>
              <a:gd name="connsiteX22" fmla="*/ 178955 w 3602634"/>
              <a:gd name="connsiteY22" fmla="*/ 583196 h 991946"/>
              <a:gd name="connsiteX23" fmla="*/ 0 w 3602634"/>
              <a:gd name="connsiteY23" fmla="*/ 465429 h 991946"/>
              <a:gd name="connsiteX24" fmla="*/ 324498 w 3602634"/>
              <a:gd name="connsiteY24" fmla="*/ 330034 h 991946"/>
              <a:gd name="connsiteX25" fmla="*/ 327545 w 3602634"/>
              <a:gd name="connsiteY25" fmla="*/ 326987 h 9919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3602634" h="991946">
                <a:moveTo>
                  <a:pt x="327545" y="326987"/>
                </a:moveTo>
                <a:cubicBezTo>
                  <a:pt x="324370" y="317309"/>
                  <a:pt x="322643" y="307809"/>
                  <a:pt x="322643" y="298158"/>
                </a:cubicBezTo>
                <a:cubicBezTo>
                  <a:pt x="322643" y="181661"/>
                  <a:pt x="574433" y="87210"/>
                  <a:pt x="885037" y="87210"/>
                </a:cubicBezTo>
                <a:cubicBezTo>
                  <a:pt x="988796" y="87210"/>
                  <a:pt x="1086002" y="97752"/>
                  <a:pt x="1169403" y="116128"/>
                </a:cubicBezTo>
                <a:cubicBezTo>
                  <a:pt x="1244092" y="63449"/>
                  <a:pt x="1391754" y="27597"/>
                  <a:pt x="1561706" y="27597"/>
                </a:cubicBezTo>
                <a:cubicBezTo>
                  <a:pt x="1683092" y="27597"/>
                  <a:pt x="1793100" y="45885"/>
                  <a:pt x="1873275" y="75527"/>
                </a:cubicBezTo>
                <a:cubicBezTo>
                  <a:pt x="1932926" y="30746"/>
                  <a:pt x="2056206" y="0"/>
                  <a:pt x="2198623" y="0"/>
                </a:cubicBezTo>
                <a:cubicBezTo>
                  <a:pt x="2316505" y="0"/>
                  <a:pt x="2421280" y="21069"/>
                  <a:pt x="2487701" y="53708"/>
                </a:cubicBezTo>
                <a:cubicBezTo>
                  <a:pt x="2561907" y="20980"/>
                  <a:pt x="2672600" y="215"/>
                  <a:pt x="2796273" y="215"/>
                </a:cubicBezTo>
                <a:cubicBezTo>
                  <a:pt x="2995180" y="215"/>
                  <a:pt x="3160547" y="53937"/>
                  <a:pt x="3194392" y="124676"/>
                </a:cubicBezTo>
                <a:cubicBezTo>
                  <a:pt x="3383089" y="143979"/>
                  <a:pt x="3521747" y="208800"/>
                  <a:pt x="3521747" y="285788"/>
                </a:cubicBezTo>
                <a:cubicBezTo>
                  <a:pt x="3521747" y="309168"/>
                  <a:pt x="3508959" y="331432"/>
                  <a:pt x="3485895" y="351612"/>
                </a:cubicBezTo>
                <a:cubicBezTo>
                  <a:pt x="3559099" y="387312"/>
                  <a:pt x="3602634" y="432015"/>
                  <a:pt x="3602634" y="480529"/>
                </a:cubicBezTo>
                <a:cubicBezTo>
                  <a:pt x="3602634" y="587222"/>
                  <a:pt x="3392093" y="675475"/>
                  <a:pt x="3118522" y="690029"/>
                </a:cubicBezTo>
                <a:cubicBezTo>
                  <a:pt x="3116440" y="789101"/>
                  <a:pt x="2901543" y="869162"/>
                  <a:pt x="2636748" y="869162"/>
                </a:cubicBezTo>
                <a:cubicBezTo>
                  <a:pt x="2543022" y="869162"/>
                  <a:pt x="2455557" y="859129"/>
                  <a:pt x="2381580" y="841781"/>
                </a:cubicBezTo>
                <a:cubicBezTo>
                  <a:pt x="2311590" y="928700"/>
                  <a:pt x="2097075" y="991946"/>
                  <a:pt x="1843278" y="991946"/>
                </a:cubicBezTo>
                <a:cubicBezTo>
                  <a:pt x="1648371" y="991946"/>
                  <a:pt x="1476641" y="954646"/>
                  <a:pt x="1375765" y="898004"/>
                </a:cubicBezTo>
                <a:cubicBezTo>
                  <a:pt x="1278966" y="919950"/>
                  <a:pt x="1165618" y="932573"/>
                  <a:pt x="1044422" y="932573"/>
                </a:cubicBezTo>
                <a:cubicBezTo>
                  <a:pt x="805739" y="932573"/>
                  <a:pt x="597420" y="883615"/>
                  <a:pt x="486524" y="810945"/>
                </a:cubicBezTo>
                <a:cubicBezTo>
                  <a:pt x="472516" y="811542"/>
                  <a:pt x="458381" y="811860"/>
                  <a:pt x="444055" y="811860"/>
                </a:cubicBezTo>
                <a:cubicBezTo>
                  <a:pt x="243509" y="811860"/>
                  <a:pt x="80950" y="751039"/>
                  <a:pt x="80950" y="676021"/>
                </a:cubicBezTo>
                <a:cubicBezTo>
                  <a:pt x="80950" y="640131"/>
                  <a:pt x="118161" y="607479"/>
                  <a:pt x="178955" y="583196"/>
                </a:cubicBezTo>
                <a:cubicBezTo>
                  <a:pt x="71869" y="559498"/>
                  <a:pt x="0" y="515632"/>
                  <a:pt x="0" y="465429"/>
                </a:cubicBezTo>
                <a:cubicBezTo>
                  <a:pt x="0" y="394804"/>
                  <a:pt x="142316" y="336702"/>
                  <a:pt x="324498" y="330034"/>
                </a:cubicBezTo>
                <a:lnTo>
                  <a:pt x="327545" y="326987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20452" y="4252137"/>
            <a:ext cx="55067" cy="55079"/>
          </a:xfrm>
          <a:custGeom>
            <a:avLst/>
            <a:gdLst>
              <a:gd name="connsiteX0" fmla="*/ 55067 w 55067"/>
              <a:gd name="connsiteY0" fmla="*/ 27254 h 55079"/>
              <a:gd name="connsiteX1" fmla="*/ 27546 w 55067"/>
              <a:gd name="connsiteY1" fmla="*/ 55079 h 55079"/>
              <a:gd name="connsiteX2" fmla="*/ 0 w 55067"/>
              <a:gd name="connsiteY2" fmla="*/ 27533 h 55079"/>
              <a:gd name="connsiteX3" fmla="*/ 27546 w 55067"/>
              <a:gd name="connsiteY3" fmla="*/ 0 h 55079"/>
              <a:gd name="connsiteX4" fmla="*/ 55067 w 55067"/>
              <a:gd name="connsiteY4" fmla="*/ 27254 h 55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067" h="55079">
                <a:moveTo>
                  <a:pt x="55067" y="27254"/>
                </a:moveTo>
                <a:cubicBezTo>
                  <a:pt x="55080" y="42748"/>
                  <a:pt x="42748" y="55079"/>
                  <a:pt x="27546" y="55079"/>
                </a:cubicBezTo>
                <a:cubicBezTo>
                  <a:pt x="12331" y="55079"/>
                  <a:pt x="0" y="42748"/>
                  <a:pt x="0" y="27533"/>
                </a:cubicBezTo>
                <a:cubicBezTo>
                  <a:pt x="0" y="12331"/>
                  <a:pt x="12331" y="0"/>
                  <a:pt x="27546" y="0"/>
                </a:cubicBezTo>
                <a:cubicBezTo>
                  <a:pt x="42748" y="0"/>
                  <a:pt x="55080" y="12331"/>
                  <a:pt x="55067" y="27254"/>
                </a:cubicBez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35006" y="4350702"/>
            <a:ext cx="110617" cy="110185"/>
          </a:xfrm>
          <a:custGeom>
            <a:avLst/>
            <a:gdLst>
              <a:gd name="connsiteX0" fmla="*/ 110617 w 110617"/>
              <a:gd name="connsiteY0" fmla="*/ 55181 h 110185"/>
              <a:gd name="connsiteX1" fmla="*/ 55080 w 110617"/>
              <a:gd name="connsiteY1" fmla="*/ 110185 h 110185"/>
              <a:gd name="connsiteX2" fmla="*/ 0 w 110617"/>
              <a:gd name="connsiteY2" fmla="*/ 55092 h 110185"/>
              <a:gd name="connsiteX3" fmla="*/ 55080 w 110617"/>
              <a:gd name="connsiteY3" fmla="*/ 0 h 110185"/>
              <a:gd name="connsiteX4" fmla="*/ 110617 w 110617"/>
              <a:gd name="connsiteY4" fmla="*/ 55181 h 1101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617" h="110185">
                <a:moveTo>
                  <a:pt x="110617" y="55181"/>
                </a:moveTo>
                <a:cubicBezTo>
                  <a:pt x="110173" y="85521"/>
                  <a:pt x="85509" y="110185"/>
                  <a:pt x="55080" y="110185"/>
                </a:cubicBezTo>
                <a:cubicBezTo>
                  <a:pt x="24663" y="110185"/>
                  <a:pt x="0" y="85521"/>
                  <a:pt x="0" y="55092"/>
                </a:cubicBezTo>
                <a:cubicBezTo>
                  <a:pt x="0" y="24663"/>
                  <a:pt x="24663" y="0"/>
                  <a:pt x="55080" y="0"/>
                </a:cubicBezTo>
                <a:cubicBezTo>
                  <a:pt x="85509" y="0"/>
                  <a:pt x="110173" y="24663"/>
                  <a:pt x="110617" y="55181"/>
                </a:cubicBez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66998" y="4501540"/>
            <a:ext cx="165493" cy="165252"/>
          </a:xfrm>
          <a:custGeom>
            <a:avLst/>
            <a:gdLst>
              <a:gd name="connsiteX0" fmla="*/ 165493 w 165493"/>
              <a:gd name="connsiteY0" fmla="*/ 82651 h 165252"/>
              <a:gd name="connsiteX1" fmla="*/ 82625 w 165493"/>
              <a:gd name="connsiteY1" fmla="*/ 165252 h 165252"/>
              <a:gd name="connsiteX2" fmla="*/ 0 w 165493"/>
              <a:gd name="connsiteY2" fmla="*/ 82626 h 165252"/>
              <a:gd name="connsiteX3" fmla="*/ 82625 w 165493"/>
              <a:gd name="connsiteY3" fmla="*/ 0 h 165252"/>
              <a:gd name="connsiteX4" fmla="*/ 165493 w 165493"/>
              <a:gd name="connsiteY4" fmla="*/ 82651 h 165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493" h="165252">
                <a:moveTo>
                  <a:pt x="165493" y="82651"/>
                </a:moveTo>
                <a:cubicBezTo>
                  <a:pt x="165251" y="128257"/>
                  <a:pt x="128257" y="165252"/>
                  <a:pt x="82625" y="165252"/>
                </a:cubicBezTo>
                <a:cubicBezTo>
                  <a:pt x="36994" y="165252"/>
                  <a:pt x="0" y="128257"/>
                  <a:pt x="0" y="82626"/>
                </a:cubicBezTo>
                <a:cubicBezTo>
                  <a:pt x="0" y="36995"/>
                  <a:pt x="36994" y="0"/>
                  <a:pt x="82625" y="0"/>
                </a:cubicBezTo>
                <a:cubicBezTo>
                  <a:pt x="128257" y="0"/>
                  <a:pt x="165251" y="36995"/>
                  <a:pt x="165493" y="82651"/>
                </a:cubicBez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36355" y="5286108"/>
            <a:ext cx="212217" cy="28105"/>
          </a:xfrm>
          <a:custGeom>
            <a:avLst/>
            <a:gdLst>
              <a:gd name="connsiteX0" fmla="*/ 212217 w 212217"/>
              <a:gd name="connsiteY0" fmla="*/ 27698 h 28105"/>
              <a:gd name="connsiteX1" fmla="*/ 198132 w 212217"/>
              <a:gd name="connsiteY1" fmla="*/ 28003 h 28105"/>
              <a:gd name="connsiteX2" fmla="*/ 198069 w 212217"/>
              <a:gd name="connsiteY2" fmla="*/ 28003 h 28105"/>
              <a:gd name="connsiteX3" fmla="*/ 183934 w 212217"/>
              <a:gd name="connsiteY3" fmla="*/ 28104 h 28105"/>
              <a:gd name="connsiteX4" fmla="*/ 183857 w 212217"/>
              <a:gd name="connsiteY4" fmla="*/ 28104 h 28105"/>
              <a:gd name="connsiteX5" fmla="*/ 171399 w 212217"/>
              <a:gd name="connsiteY5" fmla="*/ 28028 h 28105"/>
              <a:gd name="connsiteX6" fmla="*/ 171336 w 212217"/>
              <a:gd name="connsiteY6" fmla="*/ 28028 h 28105"/>
              <a:gd name="connsiteX7" fmla="*/ 158978 w 212217"/>
              <a:gd name="connsiteY7" fmla="*/ 27787 h 28105"/>
              <a:gd name="connsiteX8" fmla="*/ 158928 w 212217"/>
              <a:gd name="connsiteY8" fmla="*/ 27787 h 28105"/>
              <a:gd name="connsiteX9" fmla="*/ 146672 w 212217"/>
              <a:gd name="connsiteY9" fmla="*/ 27393 h 28105"/>
              <a:gd name="connsiteX10" fmla="*/ 146621 w 212217"/>
              <a:gd name="connsiteY10" fmla="*/ 27393 h 28105"/>
              <a:gd name="connsiteX11" fmla="*/ 134493 w 212217"/>
              <a:gd name="connsiteY11" fmla="*/ 26847 h 28105"/>
              <a:gd name="connsiteX12" fmla="*/ 134429 w 212217"/>
              <a:gd name="connsiteY12" fmla="*/ 26847 h 28105"/>
              <a:gd name="connsiteX13" fmla="*/ 122428 w 212217"/>
              <a:gd name="connsiteY13" fmla="*/ 26149 h 28105"/>
              <a:gd name="connsiteX14" fmla="*/ 122377 w 212217"/>
              <a:gd name="connsiteY14" fmla="*/ 26149 h 28105"/>
              <a:gd name="connsiteX15" fmla="*/ 110502 w 212217"/>
              <a:gd name="connsiteY15" fmla="*/ 25310 h 28105"/>
              <a:gd name="connsiteX16" fmla="*/ 110438 w 212217"/>
              <a:gd name="connsiteY16" fmla="*/ 25310 h 28105"/>
              <a:gd name="connsiteX17" fmla="*/ 98717 w 212217"/>
              <a:gd name="connsiteY17" fmla="*/ 24320 h 28105"/>
              <a:gd name="connsiteX18" fmla="*/ 98653 w 212217"/>
              <a:gd name="connsiteY18" fmla="*/ 24320 h 28105"/>
              <a:gd name="connsiteX19" fmla="*/ 87071 w 212217"/>
              <a:gd name="connsiteY19" fmla="*/ 23190 h 28105"/>
              <a:gd name="connsiteX20" fmla="*/ 87007 w 212217"/>
              <a:gd name="connsiteY20" fmla="*/ 23190 h 28105"/>
              <a:gd name="connsiteX21" fmla="*/ 75590 w 212217"/>
              <a:gd name="connsiteY21" fmla="*/ 21919 h 28105"/>
              <a:gd name="connsiteX22" fmla="*/ 75527 w 212217"/>
              <a:gd name="connsiteY22" fmla="*/ 21907 h 28105"/>
              <a:gd name="connsiteX23" fmla="*/ 64261 w 212217"/>
              <a:gd name="connsiteY23" fmla="*/ 20510 h 28105"/>
              <a:gd name="connsiteX24" fmla="*/ 64186 w 212217"/>
              <a:gd name="connsiteY24" fmla="*/ 20497 h 28105"/>
              <a:gd name="connsiteX25" fmla="*/ 53085 w 212217"/>
              <a:gd name="connsiteY25" fmla="*/ 18960 h 28105"/>
              <a:gd name="connsiteX26" fmla="*/ 53022 w 212217"/>
              <a:gd name="connsiteY26" fmla="*/ 18960 h 28105"/>
              <a:gd name="connsiteX27" fmla="*/ 42100 w 212217"/>
              <a:gd name="connsiteY27" fmla="*/ 17284 h 28105"/>
              <a:gd name="connsiteX28" fmla="*/ 42036 w 212217"/>
              <a:gd name="connsiteY28" fmla="*/ 17284 h 28105"/>
              <a:gd name="connsiteX29" fmla="*/ 31292 w 212217"/>
              <a:gd name="connsiteY29" fmla="*/ 15481 h 28105"/>
              <a:gd name="connsiteX30" fmla="*/ 31216 w 212217"/>
              <a:gd name="connsiteY30" fmla="*/ 15468 h 28105"/>
              <a:gd name="connsiteX31" fmla="*/ 20663 w 212217"/>
              <a:gd name="connsiteY31" fmla="*/ 13550 h 28105"/>
              <a:gd name="connsiteX32" fmla="*/ 20599 w 212217"/>
              <a:gd name="connsiteY32" fmla="*/ 13538 h 28105"/>
              <a:gd name="connsiteX33" fmla="*/ 10223 w 212217"/>
              <a:gd name="connsiteY33" fmla="*/ 11493 h 28105"/>
              <a:gd name="connsiteX34" fmla="*/ 10159 w 212217"/>
              <a:gd name="connsiteY34" fmla="*/ 11480 h 28105"/>
              <a:gd name="connsiteX35" fmla="*/ 0 w 212217"/>
              <a:gd name="connsiteY35" fmla="*/ 9309 h 28105"/>
              <a:gd name="connsiteX36" fmla="*/ 1981 w 212217"/>
              <a:gd name="connsiteY36" fmla="*/ 0 h 28105"/>
              <a:gd name="connsiteX37" fmla="*/ 12141 w 212217"/>
              <a:gd name="connsiteY37" fmla="*/ 2158 h 28105"/>
              <a:gd name="connsiteX38" fmla="*/ 12077 w 212217"/>
              <a:gd name="connsiteY38" fmla="*/ 2146 h 28105"/>
              <a:gd name="connsiteX39" fmla="*/ 22441 w 212217"/>
              <a:gd name="connsiteY39" fmla="*/ 4190 h 28105"/>
              <a:gd name="connsiteX40" fmla="*/ 22364 w 212217"/>
              <a:gd name="connsiteY40" fmla="*/ 4178 h 28105"/>
              <a:gd name="connsiteX41" fmla="*/ 32931 w 212217"/>
              <a:gd name="connsiteY41" fmla="*/ 6096 h 28105"/>
              <a:gd name="connsiteX42" fmla="*/ 32855 w 212217"/>
              <a:gd name="connsiteY42" fmla="*/ 6083 h 28105"/>
              <a:gd name="connsiteX43" fmla="*/ 43598 w 212217"/>
              <a:gd name="connsiteY43" fmla="*/ 7886 h 28105"/>
              <a:gd name="connsiteX44" fmla="*/ 43535 w 212217"/>
              <a:gd name="connsiteY44" fmla="*/ 7873 h 28105"/>
              <a:gd name="connsiteX45" fmla="*/ 54457 w 212217"/>
              <a:gd name="connsiteY45" fmla="*/ 9537 h 28105"/>
              <a:gd name="connsiteX46" fmla="*/ 54394 w 212217"/>
              <a:gd name="connsiteY46" fmla="*/ 9537 h 28105"/>
              <a:gd name="connsiteX47" fmla="*/ 65493 w 212217"/>
              <a:gd name="connsiteY47" fmla="*/ 11061 h 28105"/>
              <a:gd name="connsiteX48" fmla="*/ 65430 w 212217"/>
              <a:gd name="connsiteY48" fmla="*/ 11061 h 28105"/>
              <a:gd name="connsiteX49" fmla="*/ 76695 w 212217"/>
              <a:gd name="connsiteY49" fmla="*/ 12458 h 28105"/>
              <a:gd name="connsiteX50" fmla="*/ 76631 w 212217"/>
              <a:gd name="connsiteY50" fmla="*/ 12458 h 28105"/>
              <a:gd name="connsiteX51" fmla="*/ 88062 w 212217"/>
              <a:gd name="connsiteY51" fmla="*/ 13715 h 28105"/>
              <a:gd name="connsiteX52" fmla="*/ 87998 w 212217"/>
              <a:gd name="connsiteY52" fmla="*/ 13715 h 28105"/>
              <a:gd name="connsiteX53" fmla="*/ 99580 w 212217"/>
              <a:gd name="connsiteY53" fmla="*/ 14833 h 28105"/>
              <a:gd name="connsiteX54" fmla="*/ 99517 w 212217"/>
              <a:gd name="connsiteY54" fmla="*/ 14833 h 28105"/>
              <a:gd name="connsiteX55" fmla="*/ 111239 w 212217"/>
              <a:gd name="connsiteY55" fmla="*/ 15811 h 28105"/>
              <a:gd name="connsiteX56" fmla="*/ 111176 w 212217"/>
              <a:gd name="connsiteY56" fmla="*/ 15811 h 28105"/>
              <a:gd name="connsiteX57" fmla="*/ 123037 w 212217"/>
              <a:gd name="connsiteY57" fmla="*/ 16649 h 28105"/>
              <a:gd name="connsiteX58" fmla="*/ 122987 w 212217"/>
              <a:gd name="connsiteY58" fmla="*/ 16649 h 28105"/>
              <a:gd name="connsiteX59" fmla="*/ 134975 w 212217"/>
              <a:gd name="connsiteY59" fmla="*/ 17335 h 28105"/>
              <a:gd name="connsiteX60" fmla="*/ 134925 w 212217"/>
              <a:gd name="connsiteY60" fmla="*/ 17335 h 28105"/>
              <a:gd name="connsiteX61" fmla="*/ 147040 w 212217"/>
              <a:gd name="connsiteY61" fmla="*/ 17881 h 28105"/>
              <a:gd name="connsiteX62" fmla="*/ 146977 w 212217"/>
              <a:gd name="connsiteY62" fmla="*/ 17868 h 28105"/>
              <a:gd name="connsiteX63" fmla="*/ 159232 w 212217"/>
              <a:gd name="connsiteY63" fmla="*/ 18262 h 28105"/>
              <a:gd name="connsiteX64" fmla="*/ 159169 w 212217"/>
              <a:gd name="connsiteY64" fmla="*/ 18262 h 28105"/>
              <a:gd name="connsiteX65" fmla="*/ 171525 w 212217"/>
              <a:gd name="connsiteY65" fmla="*/ 18503 h 28105"/>
              <a:gd name="connsiteX66" fmla="*/ 171463 w 212217"/>
              <a:gd name="connsiteY66" fmla="*/ 18503 h 28105"/>
              <a:gd name="connsiteX67" fmla="*/ 183921 w 212217"/>
              <a:gd name="connsiteY67" fmla="*/ 18579 h 28105"/>
              <a:gd name="connsiteX68" fmla="*/ 183857 w 212217"/>
              <a:gd name="connsiteY68" fmla="*/ 18579 h 28105"/>
              <a:gd name="connsiteX69" fmla="*/ 198005 w 212217"/>
              <a:gd name="connsiteY69" fmla="*/ 18478 h 28105"/>
              <a:gd name="connsiteX70" fmla="*/ 197929 w 212217"/>
              <a:gd name="connsiteY70" fmla="*/ 18478 h 28105"/>
              <a:gd name="connsiteX71" fmla="*/ 212001 w 212217"/>
              <a:gd name="connsiteY71" fmla="*/ 18173 h 28105"/>
              <a:gd name="connsiteX72" fmla="*/ 212217 w 212217"/>
              <a:gd name="connsiteY72" fmla="*/ 27698 h 28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212217" h="28105">
                <a:moveTo>
                  <a:pt x="212217" y="27698"/>
                </a:moveTo>
                <a:lnTo>
                  <a:pt x="198132" y="28003"/>
                </a:lnTo>
                <a:lnTo>
                  <a:pt x="198069" y="28003"/>
                </a:lnTo>
                <a:lnTo>
                  <a:pt x="183934" y="28104"/>
                </a:lnTo>
                <a:lnTo>
                  <a:pt x="183857" y="28104"/>
                </a:lnTo>
                <a:lnTo>
                  <a:pt x="171399" y="28028"/>
                </a:lnTo>
                <a:lnTo>
                  <a:pt x="171336" y="28028"/>
                </a:lnTo>
                <a:lnTo>
                  <a:pt x="158978" y="27787"/>
                </a:lnTo>
                <a:lnTo>
                  <a:pt x="158928" y="27787"/>
                </a:lnTo>
                <a:lnTo>
                  <a:pt x="146672" y="27393"/>
                </a:lnTo>
                <a:lnTo>
                  <a:pt x="146621" y="27393"/>
                </a:lnTo>
                <a:lnTo>
                  <a:pt x="134493" y="26847"/>
                </a:lnTo>
                <a:lnTo>
                  <a:pt x="134429" y="26847"/>
                </a:lnTo>
                <a:lnTo>
                  <a:pt x="122428" y="26149"/>
                </a:lnTo>
                <a:lnTo>
                  <a:pt x="122377" y="26149"/>
                </a:lnTo>
                <a:lnTo>
                  <a:pt x="110502" y="25310"/>
                </a:lnTo>
                <a:lnTo>
                  <a:pt x="110438" y="25310"/>
                </a:lnTo>
                <a:lnTo>
                  <a:pt x="98717" y="24320"/>
                </a:lnTo>
                <a:lnTo>
                  <a:pt x="98653" y="24320"/>
                </a:lnTo>
                <a:lnTo>
                  <a:pt x="87071" y="23190"/>
                </a:lnTo>
                <a:lnTo>
                  <a:pt x="87007" y="23190"/>
                </a:lnTo>
                <a:lnTo>
                  <a:pt x="75590" y="21919"/>
                </a:lnTo>
                <a:lnTo>
                  <a:pt x="75527" y="21907"/>
                </a:lnTo>
                <a:lnTo>
                  <a:pt x="64261" y="20510"/>
                </a:lnTo>
                <a:lnTo>
                  <a:pt x="64186" y="20497"/>
                </a:lnTo>
                <a:lnTo>
                  <a:pt x="53085" y="18960"/>
                </a:lnTo>
                <a:lnTo>
                  <a:pt x="53022" y="18960"/>
                </a:lnTo>
                <a:lnTo>
                  <a:pt x="42100" y="17284"/>
                </a:lnTo>
                <a:lnTo>
                  <a:pt x="42036" y="17284"/>
                </a:lnTo>
                <a:lnTo>
                  <a:pt x="31292" y="15481"/>
                </a:lnTo>
                <a:lnTo>
                  <a:pt x="31216" y="15468"/>
                </a:lnTo>
                <a:lnTo>
                  <a:pt x="20663" y="13550"/>
                </a:lnTo>
                <a:lnTo>
                  <a:pt x="20599" y="13538"/>
                </a:lnTo>
                <a:lnTo>
                  <a:pt x="10223" y="11493"/>
                </a:lnTo>
                <a:lnTo>
                  <a:pt x="10159" y="11480"/>
                </a:lnTo>
                <a:lnTo>
                  <a:pt x="0" y="9309"/>
                </a:lnTo>
                <a:lnTo>
                  <a:pt x="1981" y="0"/>
                </a:lnTo>
                <a:lnTo>
                  <a:pt x="12141" y="2158"/>
                </a:lnTo>
                <a:lnTo>
                  <a:pt x="12077" y="2146"/>
                </a:lnTo>
                <a:lnTo>
                  <a:pt x="22441" y="4190"/>
                </a:lnTo>
                <a:lnTo>
                  <a:pt x="22364" y="4178"/>
                </a:lnTo>
                <a:lnTo>
                  <a:pt x="32931" y="6096"/>
                </a:lnTo>
                <a:lnTo>
                  <a:pt x="32855" y="6083"/>
                </a:lnTo>
                <a:lnTo>
                  <a:pt x="43598" y="7886"/>
                </a:lnTo>
                <a:lnTo>
                  <a:pt x="43535" y="7873"/>
                </a:lnTo>
                <a:lnTo>
                  <a:pt x="54457" y="9537"/>
                </a:lnTo>
                <a:lnTo>
                  <a:pt x="54394" y="9537"/>
                </a:lnTo>
                <a:lnTo>
                  <a:pt x="65493" y="11061"/>
                </a:lnTo>
                <a:lnTo>
                  <a:pt x="65430" y="11061"/>
                </a:lnTo>
                <a:lnTo>
                  <a:pt x="76695" y="12458"/>
                </a:lnTo>
                <a:lnTo>
                  <a:pt x="76631" y="12458"/>
                </a:lnTo>
                <a:lnTo>
                  <a:pt x="88062" y="13715"/>
                </a:lnTo>
                <a:lnTo>
                  <a:pt x="87998" y="13715"/>
                </a:lnTo>
                <a:lnTo>
                  <a:pt x="99580" y="14833"/>
                </a:lnTo>
                <a:lnTo>
                  <a:pt x="99517" y="14833"/>
                </a:lnTo>
                <a:lnTo>
                  <a:pt x="111239" y="15811"/>
                </a:lnTo>
                <a:lnTo>
                  <a:pt x="111176" y="15811"/>
                </a:lnTo>
                <a:lnTo>
                  <a:pt x="123037" y="16649"/>
                </a:lnTo>
                <a:lnTo>
                  <a:pt x="122987" y="16649"/>
                </a:lnTo>
                <a:lnTo>
                  <a:pt x="134975" y="17335"/>
                </a:lnTo>
                <a:lnTo>
                  <a:pt x="134925" y="17335"/>
                </a:lnTo>
                <a:lnTo>
                  <a:pt x="147040" y="17881"/>
                </a:lnTo>
                <a:lnTo>
                  <a:pt x="146977" y="17868"/>
                </a:lnTo>
                <a:lnTo>
                  <a:pt x="159232" y="18262"/>
                </a:lnTo>
                <a:lnTo>
                  <a:pt x="159169" y="18262"/>
                </a:lnTo>
                <a:lnTo>
                  <a:pt x="171525" y="18503"/>
                </a:lnTo>
                <a:lnTo>
                  <a:pt x="171463" y="18503"/>
                </a:lnTo>
                <a:lnTo>
                  <a:pt x="183921" y="18579"/>
                </a:lnTo>
                <a:lnTo>
                  <a:pt x="183857" y="18579"/>
                </a:lnTo>
                <a:lnTo>
                  <a:pt x="198005" y="18478"/>
                </a:lnTo>
                <a:lnTo>
                  <a:pt x="197929" y="18478"/>
                </a:lnTo>
                <a:lnTo>
                  <a:pt x="212001" y="18173"/>
                </a:lnTo>
                <a:lnTo>
                  <a:pt x="212217" y="2769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42070" y="5504522"/>
            <a:ext cx="93205" cy="18211"/>
          </a:xfrm>
          <a:custGeom>
            <a:avLst/>
            <a:gdLst>
              <a:gd name="connsiteX0" fmla="*/ 93205 w 93205"/>
              <a:gd name="connsiteY0" fmla="*/ 9423 h 18211"/>
              <a:gd name="connsiteX1" fmla="*/ 82181 w 93205"/>
              <a:gd name="connsiteY1" fmla="*/ 10998 h 18211"/>
              <a:gd name="connsiteX2" fmla="*/ 82118 w 93205"/>
              <a:gd name="connsiteY2" fmla="*/ 11010 h 18211"/>
              <a:gd name="connsiteX3" fmla="*/ 70929 w 93205"/>
              <a:gd name="connsiteY3" fmla="*/ 12446 h 18211"/>
              <a:gd name="connsiteX4" fmla="*/ 70866 w 93205"/>
              <a:gd name="connsiteY4" fmla="*/ 12458 h 18211"/>
              <a:gd name="connsiteX5" fmla="*/ 59537 w 93205"/>
              <a:gd name="connsiteY5" fmla="*/ 13754 h 18211"/>
              <a:gd name="connsiteX6" fmla="*/ 59473 w 93205"/>
              <a:gd name="connsiteY6" fmla="*/ 13766 h 18211"/>
              <a:gd name="connsiteX7" fmla="*/ 47980 w 93205"/>
              <a:gd name="connsiteY7" fmla="*/ 14935 h 18211"/>
              <a:gd name="connsiteX8" fmla="*/ 47929 w 93205"/>
              <a:gd name="connsiteY8" fmla="*/ 14935 h 18211"/>
              <a:gd name="connsiteX9" fmla="*/ 36296 w 93205"/>
              <a:gd name="connsiteY9" fmla="*/ 15963 h 18211"/>
              <a:gd name="connsiteX10" fmla="*/ 36232 w 93205"/>
              <a:gd name="connsiteY10" fmla="*/ 15976 h 18211"/>
              <a:gd name="connsiteX11" fmla="*/ 24485 w 93205"/>
              <a:gd name="connsiteY11" fmla="*/ 16865 h 18211"/>
              <a:gd name="connsiteX12" fmla="*/ 24421 w 93205"/>
              <a:gd name="connsiteY12" fmla="*/ 16865 h 18211"/>
              <a:gd name="connsiteX13" fmla="*/ 12534 w 93205"/>
              <a:gd name="connsiteY13" fmla="*/ 17614 h 18211"/>
              <a:gd name="connsiteX14" fmla="*/ 12483 w 93205"/>
              <a:gd name="connsiteY14" fmla="*/ 17614 h 18211"/>
              <a:gd name="connsiteX15" fmla="*/ 482 w 93205"/>
              <a:gd name="connsiteY15" fmla="*/ 18211 h 18211"/>
              <a:gd name="connsiteX16" fmla="*/ 0 w 93205"/>
              <a:gd name="connsiteY16" fmla="*/ 8699 h 18211"/>
              <a:gd name="connsiteX17" fmla="*/ 12001 w 93205"/>
              <a:gd name="connsiteY17" fmla="*/ 8102 h 18211"/>
              <a:gd name="connsiteX18" fmla="*/ 11950 w 93205"/>
              <a:gd name="connsiteY18" fmla="*/ 8102 h 18211"/>
              <a:gd name="connsiteX19" fmla="*/ 23824 w 93205"/>
              <a:gd name="connsiteY19" fmla="*/ 7365 h 18211"/>
              <a:gd name="connsiteX20" fmla="*/ 23761 w 93205"/>
              <a:gd name="connsiteY20" fmla="*/ 7365 h 18211"/>
              <a:gd name="connsiteX21" fmla="*/ 35521 w 93205"/>
              <a:gd name="connsiteY21" fmla="*/ 6477 h 18211"/>
              <a:gd name="connsiteX22" fmla="*/ 35458 w 93205"/>
              <a:gd name="connsiteY22" fmla="*/ 6477 h 18211"/>
              <a:gd name="connsiteX23" fmla="*/ 47078 w 93205"/>
              <a:gd name="connsiteY23" fmla="*/ 5448 h 18211"/>
              <a:gd name="connsiteX24" fmla="*/ 47014 w 93205"/>
              <a:gd name="connsiteY24" fmla="*/ 5460 h 18211"/>
              <a:gd name="connsiteX25" fmla="*/ 58508 w 93205"/>
              <a:gd name="connsiteY25" fmla="*/ 4292 h 18211"/>
              <a:gd name="connsiteX26" fmla="*/ 58445 w 93205"/>
              <a:gd name="connsiteY26" fmla="*/ 4292 h 18211"/>
              <a:gd name="connsiteX27" fmla="*/ 69773 w 93205"/>
              <a:gd name="connsiteY27" fmla="*/ 2997 h 18211"/>
              <a:gd name="connsiteX28" fmla="*/ 69722 w 93205"/>
              <a:gd name="connsiteY28" fmla="*/ 2997 h 18211"/>
              <a:gd name="connsiteX29" fmla="*/ 80898 w 93205"/>
              <a:gd name="connsiteY29" fmla="*/ 1561 h 18211"/>
              <a:gd name="connsiteX30" fmla="*/ 80835 w 93205"/>
              <a:gd name="connsiteY30" fmla="*/ 1574 h 18211"/>
              <a:gd name="connsiteX31" fmla="*/ 91858 w 93205"/>
              <a:gd name="connsiteY31" fmla="*/ 0 h 18211"/>
              <a:gd name="connsiteX32" fmla="*/ 93205 w 93205"/>
              <a:gd name="connsiteY32" fmla="*/ 9423 h 18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93205" h="18211">
                <a:moveTo>
                  <a:pt x="93205" y="9423"/>
                </a:moveTo>
                <a:lnTo>
                  <a:pt x="82181" y="10998"/>
                </a:lnTo>
                <a:lnTo>
                  <a:pt x="82118" y="11010"/>
                </a:lnTo>
                <a:lnTo>
                  <a:pt x="70929" y="12446"/>
                </a:lnTo>
                <a:lnTo>
                  <a:pt x="70866" y="12458"/>
                </a:lnTo>
                <a:lnTo>
                  <a:pt x="59537" y="13754"/>
                </a:lnTo>
                <a:lnTo>
                  <a:pt x="59473" y="13766"/>
                </a:lnTo>
                <a:lnTo>
                  <a:pt x="47980" y="14935"/>
                </a:lnTo>
                <a:lnTo>
                  <a:pt x="47929" y="14935"/>
                </a:lnTo>
                <a:lnTo>
                  <a:pt x="36296" y="15963"/>
                </a:lnTo>
                <a:lnTo>
                  <a:pt x="36232" y="15976"/>
                </a:lnTo>
                <a:lnTo>
                  <a:pt x="24485" y="16865"/>
                </a:lnTo>
                <a:lnTo>
                  <a:pt x="24421" y="16865"/>
                </a:lnTo>
                <a:lnTo>
                  <a:pt x="12534" y="17614"/>
                </a:lnTo>
                <a:lnTo>
                  <a:pt x="12483" y="17614"/>
                </a:lnTo>
                <a:lnTo>
                  <a:pt x="482" y="18211"/>
                </a:lnTo>
                <a:lnTo>
                  <a:pt x="0" y="8699"/>
                </a:lnTo>
                <a:lnTo>
                  <a:pt x="12001" y="8102"/>
                </a:lnTo>
                <a:lnTo>
                  <a:pt x="11950" y="8102"/>
                </a:lnTo>
                <a:lnTo>
                  <a:pt x="23824" y="7365"/>
                </a:lnTo>
                <a:lnTo>
                  <a:pt x="23761" y="7365"/>
                </a:lnTo>
                <a:lnTo>
                  <a:pt x="35521" y="6477"/>
                </a:lnTo>
                <a:lnTo>
                  <a:pt x="35458" y="6477"/>
                </a:lnTo>
                <a:lnTo>
                  <a:pt x="47078" y="5448"/>
                </a:lnTo>
                <a:lnTo>
                  <a:pt x="47014" y="5460"/>
                </a:lnTo>
                <a:lnTo>
                  <a:pt x="58508" y="4292"/>
                </a:lnTo>
                <a:lnTo>
                  <a:pt x="58445" y="4292"/>
                </a:lnTo>
                <a:lnTo>
                  <a:pt x="69773" y="2997"/>
                </a:lnTo>
                <a:lnTo>
                  <a:pt x="69722" y="2997"/>
                </a:lnTo>
                <a:lnTo>
                  <a:pt x="80898" y="1561"/>
                </a:lnTo>
                <a:lnTo>
                  <a:pt x="80835" y="1574"/>
                </a:lnTo>
                <a:lnTo>
                  <a:pt x="91858" y="0"/>
                </a:lnTo>
                <a:lnTo>
                  <a:pt x="93205" y="942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71062" y="5562041"/>
            <a:ext cx="61252" cy="47510"/>
          </a:xfrm>
          <a:custGeom>
            <a:avLst/>
            <a:gdLst>
              <a:gd name="connsiteX0" fmla="*/ 56489 w 61252"/>
              <a:gd name="connsiteY0" fmla="*/ 47510 h 47510"/>
              <a:gd name="connsiteX1" fmla="*/ 48348 w 61252"/>
              <a:gd name="connsiteY1" fmla="*/ 42811 h 47510"/>
              <a:gd name="connsiteX2" fmla="*/ 48235 w 61252"/>
              <a:gd name="connsiteY2" fmla="*/ 42748 h 47510"/>
              <a:gd name="connsiteX3" fmla="*/ 40424 w 61252"/>
              <a:gd name="connsiteY3" fmla="*/ 37947 h 47510"/>
              <a:gd name="connsiteX4" fmla="*/ 40309 w 61252"/>
              <a:gd name="connsiteY4" fmla="*/ 37884 h 47510"/>
              <a:gd name="connsiteX5" fmla="*/ 32829 w 61252"/>
              <a:gd name="connsiteY5" fmla="*/ 33007 h 47510"/>
              <a:gd name="connsiteX6" fmla="*/ 32715 w 61252"/>
              <a:gd name="connsiteY6" fmla="*/ 32931 h 47510"/>
              <a:gd name="connsiteX7" fmla="*/ 25565 w 61252"/>
              <a:gd name="connsiteY7" fmla="*/ 27978 h 47510"/>
              <a:gd name="connsiteX8" fmla="*/ 25451 w 61252"/>
              <a:gd name="connsiteY8" fmla="*/ 27889 h 47510"/>
              <a:gd name="connsiteX9" fmla="*/ 18643 w 61252"/>
              <a:gd name="connsiteY9" fmla="*/ 22860 h 47510"/>
              <a:gd name="connsiteX10" fmla="*/ 18516 w 61252"/>
              <a:gd name="connsiteY10" fmla="*/ 22771 h 47510"/>
              <a:gd name="connsiteX11" fmla="*/ 12078 w 61252"/>
              <a:gd name="connsiteY11" fmla="*/ 17665 h 47510"/>
              <a:gd name="connsiteX12" fmla="*/ 11951 w 61252"/>
              <a:gd name="connsiteY12" fmla="*/ 17564 h 47510"/>
              <a:gd name="connsiteX13" fmla="*/ 5854 w 61252"/>
              <a:gd name="connsiteY13" fmla="*/ 12382 h 47510"/>
              <a:gd name="connsiteX14" fmla="*/ 5715 w 61252"/>
              <a:gd name="connsiteY14" fmla="*/ 12268 h 47510"/>
              <a:gd name="connsiteX15" fmla="*/ 0 w 61252"/>
              <a:gd name="connsiteY15" fmla="*/ 7023 h 47510"/>
              <a:gd name="connsiteX16" fmla="*/ 6426 w 61252"/>
              <a:gd name="connsiteY16" fmla="*/ 0 h 47510"/>
              <a:gd name="connsiteX17" fmla="*/ 12154 w 61252"/>
              <a:gd name="connsiteY17" fmla="*/ 5245 h 47510"/>
              <a:gd name="connsiteX18" fmla="*/ 12027 w 61252"/>
              <a:gd name="connsiteY18" fmla="*/ 5130 h 47510"/>
              <a:gd name="connsiteX19" fmla="*/ 18110 w 61252"/>
              <a:gd name="connsiteY19" fmla="*/ 10299 h 47510"/>
              <a:gd name="connsiteX20" fmla="*/ 17983 w 61252"/>
              <a:gd name="connsiteY20" fmla="*/ 10198 h 47510"/>
              <a:gd name="connsiteX21" fmla="*/ 24434 w 61252"/>
              <a:gd name="connsiteY21" fmla="*/ 15303 h 47510"/>
              <a:gd name="connsiteX22" fmla="*/ 24307 w 61252"/>
              <a:gd name="connsiteY22" fmla="*/ 15202 h 47510"/>
              <a:gd name="connsiteX23" fmla="*/ 31115 w 61252"/>
              <a:gd name="connsiteY23" fmla="*/ 20231 h 47510"/>
              <a:gd name="connsiteX24" fmla="*/ 30988 w 61252"/>
              <a:gd name="connsiteY24" fmla="*/ 20154 h 47510"/>
              <a:gd name="connsiteX25" fmla="*/ 38138 w 61252"/>
              <a:gd name="connsiteY25" fmla="*/ 25108 h 47510"/>
              <a:gd name="connsiteX26" fmla="*/ 38024 w 61252"/>
              <a:gd name="connsiteY26" fmla="*/ 25031 h 47510"/>
              <a:gd name="connsiteX27" fmla="*/ 45504 w 61252"/>
              <a:gd name="connsiteY27" fmla="*/ 29895 h 47510"/>
              <a:gd name="connsiteX28" fmla="*/ 45402 w 61252"/>
              <a:gd name="connsiteY28" fmla="*/ 29832 h 47510"/>
              <a:gd name="connsiteX29" fmla="*/ 53213 w 61252"/>
              <a:gd name="connsiteY29" fmla="*/ 34620 h 47510"/>
              <a:gd name="connsiteX30" fmla="*/ 53111 w 61252"/>
              <a:gd name="connsiteY30" fmla="*/ 34556 h 47510"/>
              <a:gd name="connsiteX31" fmla="*/ 61252 w 61252"/>
              <a:gd name="connsiteY31" fmla="*/ 39268 h 47510"/>
              <a:gd name="connsiteX32" fmla="*/ 56489 w 61252"/>
              <a:gd name="connsiteY32" fmla="*/ 47510 h 47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61252" h="47510">
                <a:moveTo>
                  <a:pt x="56489" y="47510"/>
                </a:moveTo>
                <a:lnTo>
                  <a:pt x="48348" y="42811"/>
                </a:lnTo>
                <a:lnTo>
                  <a:pt x="48235" y="42748"/>
                </a:lnTo>
                <a:lnTo>
                  <a:pt x="40424" y="37947"/>
                </a:lnTo>
                <a:lnTo>
                  <a:pt x="40309" y="37884"/>
                </a:lnTo>
                <a:lnTo>
                  <a:pt x="32829" y="33007"/>
                </a:lnTo>
                <a:lnTo>
                  <a:pt x="32715" y="32931"/>
                </a:lnTo>
                <a:lnTo>
                  <a:pt x="25565" y="27978"/>
                </a:lnTo>
                <a:lnTo>
                  <a:pt x="25451" y="27889"/>
                </a:lnTo>
                <a:lnTo>
                  <a:pt x="18643" y="22860"/>
                </a:lnTo>
                <a:lnTo>
                  <a:pt x="18516" y="22771"/>
                </a:lnTo>
                <a:lnTo>
                  <a:pt x="12078" y="17665"/>
                </a:lnTo>
                <a:lnTo>
                  <a:pt x="11951" y="17564"/>
                </a:lnTo>
                <a:lnTo>
                  <a:pt x="5854" y="12382"/>
                </a:lnTo>
                <a:lnTo>
                  <a:pt x="5715" y="12268"/>
                </a:lnTo>
                <a:lnTo>
                  <a:pt x="0" y="7023"/>
                </a:lnTo>
                <a:lnTo>
                  <a:pt x="6426" y="0"/>
                </a:lnTo>
                <a:lnTo>
                  <a:pt x="12154" y="5245"/>
                </a:lnTo>
                <a:lnTo>
                  <a:pt x="12027" y="5130"/>
                </a:lnTo>
                <a:lnTo>
                  <a:pt x="18110" y="10299"/>
                </a:lnTo>
                <a:lnTo>
                  <a:pt x="17983" y="10198"/>
                </a:lnTo>
                <a:lnTo>
                  <a:pt x="24434" y="15303"/>
                </a:lnTo>
                <a:lnTo>
                  <a:pt x="24307" y="15202"/>
                </a:lnTo>
                <a:lnTo>
                  <a:pt x="31115" y="20231"/>
                </a:lnTo>
                <a:lnTo>
                  <a:pt x="30988" y="20154"/>
                </a:lnTo>
                <a:lnTo>
                  <a:pt x="38138" y="25108"/>
                </a:lnTo>
                <a:lnTo>
                  <a:pt x="38024" y="25031"/>
                </a:lnTo>
                <a:lnTo>
                  <a:pt x="45504" y="29895"/>
                </a:lnTo>
                <a:lnTo>
                  <a:pt x="45402" y="29832"/>
                </a:lnTo>
                <a:lnTo>
                  <a:pt x="53213" y="34620"/>
                </a:lnTo>
                <a:lnTo>
                  <a:pt x="53111" y="34556"/>
                </a:lnTo>
                <a:lnTo>
                  <a:pt x="61252" y="39268"/>
                </a:lnTo>
                <a:lnTo>
                  <a:pt x="56489" y="4751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32478" y="5504662"/>
            <a:ext cx="30518" cy="47930"/>
          </a:xfrm>
          <a:custGeom>
            <a:avLst/>
            <a:gdLst>
              <a:gd name="connsiteX0" fmla="*/ 30517 w 30518"/>
              <a:gd name="connsiteY0" fmla="*/ 2349 h 47930"/>
              <a:gd name="connsiteX1" fmla="*/ 29070 w 30518"/>
              <a:gd name="connsiteY1" fmla="*/ 8013 h 47930"/>
              <a:gd name="connsiteX2" fmla="*/ 28981 w 30518"/>
              <a:gd name="connsiteY2" fmla="*/ 8318 h 47930"/>
              <a:gd name="connsiteX3" fmla="*/ 27165 w 30518"/>
              <a:gd name="connsiteY3" fmla="*/ 13944 h 47930"/>
              <a:gd name="connsiteX4" fmla="*/ 27050 w 30518"/>
              <a:gd name="connsiteY4" fmla="*/ 14224 h 47930"/>
              <a:gd name="connsiteX5" fmla="*/ 24841 w 30518"/>
              <a:gd name="connsiteY5" fmla="*/ 19786 h 47930"/>
              <a:gd name="connsiteX6" fmla="*/ 24726 w 30518"/>
              <a:gd name="connsiteY6" fmla="*/ 20053 h 47930"/>
              <a:gd name="connsiteX7" fmla="*/ 22135 w 30518"/>
              <a:gd name="connsiteY7" fmla="*/ 25577 h 47930"/>
              <a:gd name="connsiteX8" fmla="*/ 22008 w 30518"/>
              <a:gd name="connsiteY8" fmla="*/ 25819 h 47930"/>
              <a:gd name="connsiteX9" fmla="*/ 19050 w 30518"/>
              <a:gd name="connsiteY9" fmla="*/ 31280 h 47930"/>
              <a:gd name="connsiteX10" fmla="*/ 18909 w 30518"/>
              <a:gd name="connsiteY10" fmla="*/ 31508 h 47930"/>
              <a:gd name="connsiteX11" fmla="*/ 15582 w 30518"/>
              <a:gd name="connsiteY11" fmla="*/ 36906 h 47930"/>
              <a:gd name="connsiteX12" fmla="*/ 15443 w 30518"/>
              <a:gd name="connsiteY12" fmla="*/ 37122 h 47930"/>
              <a:gd name="connsiteX13" fmla="*/ 11747 w 30518"/>
              <a:gd name="connsiteY13" fmla="*/ 42456 h 47930"/>
              <a:gd name="connsiteX14" fmla="*/ 11607 w 30518"/>
              <a:gd name="connsiteY14" fmla="*/ 42646 h 47930"/>
              <a:gd name="connsiteX15" fmla="*/ 7556 w 30518"/>
              <a:gd name="connsiteY15" fmla="*/ 47930 h 47930"/>
              <a:gd name="connsiteX16" fmla="*/ 0 w 30518"/>
              <a:gd name="connsiteY16" fmla="*/ 42138 h 47930"/>
              <a:gd name="connsiteX17" fmla="*/ 4050 w 30518"/>
              <a:gd name="connsiteY17" fmla="*/ 36855 h 47930"/>
              <a:gd name="connsiteX18" fmla="*/ 3911 w 30518"/>
              <a:gd name="connsiteY18" fmla="*/ 37046 h 47930"/>
              <a:gd name="connsiteX19" fmla="*/ 7607 w 30518"/>
              <a:gd name="connsiteY19" fmla="*/ 31699 h 47930"/>
              <a:gd name="connsiteX20" fmla="*/ 7466 w 30518"/>
              <a:gd name="connsiteY20" fmla="*/ 31915 h 47930"/>
              <a:gd name="connsiteX21" fmla="*/ 10807 w 30518"/>
              <a:gd name="connsiteY21" fmla="*/ 26504 h 47930"/>
              <a:gd name="connsiteX22" fmla="*/ 10667 w 30518"/>
              <a:gd name="connsiteY22" fmla="*/ 26733 h 47930"/>
              <a:gd name="connsiteX23" fmla="*/ 13639 w 30518"/>
              <a:gd name="connsiteY23" fmla="*/ 21272 h 47930"/>
              <a:gd name="connsiteX24" fmla="*/ 13512 w 30518"/>
              <a:gd name="connsiteY24" fmla="*/ 21526 h 47930"/>
              <a:gd name="connsiteX25" fmla="*/ 16102 w 30518"/>
              <a:gd name="connsiteY25" fmla="*/ 16002 h 47930"/>
              <a:gd name="connsiteX26" fmla="*/ 15988 w 30518"/>
              <a:gd name="connsiteY26" fmla="*/ 16268 h 47930"/>
              <a:gd name="connsiteX27" fmla="*/ 18198 w 30518"/>
              <a:gd name="connsiteY27" fmla="*/ 10706 h 47930"/>
              <a:gd name="connsiteX28" fmla="*/ 18097 w 30518"/>
              <a:gd name="connsiteY28" fmla="*/ 10985 h 47930"/>
              <a:gd name="connsiteX29" fmla="*/ 19925 w 30518"/>
              <a:gd name="connsiteY29" fmla="*/ 5372 h 47930"/>
              <a:gd name="connsiteX30" fmla="*/ 19836 w 30518"/>
              <a:gd name="connsiteY30" fmla="*/ 5677 h 47930"/>
              <a:gd name="connsiteX31" fmla="*/ 21284 w 30518"/>
              <a:gd name="connsiteY31" fmla="*/ 0 h 47930"/>
              <a:gd name="connsiteX32" fmla="*/ 30517 w 30518"/>
              <a:gd name="connsiteY32" fmla="*/ 2349 h 47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0518" h="47930">
                <a:moveTo>
                  <a:pt x="30517" y="2349"/>
                </a:moveTo>
                <a:lnTo>
                  <a:pt x="29070" y="8013"/>
                </a:lnTo>
                <a:lnTo>
                  <a:pt x="28981" y="8318"/>
                </a:lnTo>
                <a:lnTo>
                  <a:pt x="27165" y="13944"/>
                </a:lnTo>
                <a:lnTo>
                  <a:pt x="27050" y="14224"/>
                </a:lnTo>
                <a:lnTo>
                  <a:pt x="24841" y="19786"/>
                </a:lnTo>
                <a:lnTo>
                  <a:pt x="24726" y="20053"/>
                </a:lnTo>
                <a:lnTo>
                  <a:pt x="22135" y="25577"/>
                </a:lnTo>
                <a:lnTo>
                  <a:pt x="22008" y="25819"/>
                </a:lnTo>
                <a:lnTo>
                  <a:pt x="19050" y="31280"/>
                </a:lnTo>
                <a:lnTo>
                  <a:pt x="18909" y="31508"/>
                </a:lnTo>
                <a:lnTo>
                  <a:pt x="15582" y="36906"/>
                </a:lnTo>
                <a:lnTo>
                  <a:pt x="15443" y="37122"/>
                </a:lnTo>
                <a:lnTo>
                  <a:pt x="11747" y="42456"/>
                </a:lnTo>
                <a:lnTo>
                  <a:pt x="11607" y="42646"/>
                </a:lnTo>
                <a:lnTo>
                  <a:pt x="7556" y="47930"/>
                </a:lnTo>
                <a:lnTo>
                  <a:pt x="0" y="42138"/>
                </a:lnTo>
                <a:lnTo>
                  <a:pt x="4050" y="36855"/>
                </a:lnTo>
                <a:lnTo>
                  <a:pt x="3911" y="37046"/>
                </a:lnTo>
                <a:lnTo>
                  <a:pt x="7607" y="31699"/>
                </a:lnTo>
                <a:lnTo>
                  <a:pt x="7466" y="31915"/>
                </a:lnTo>
                <a:lnTo>
                  <a:pt x="10807" y="26504"/>
                </a:lnTo>
                <a:lnTo>
                  <a:pt x="10667" y="26733"/>
                </a:lnTo>
                <a:lnTo>
                  <a:pt x="13639" y="21272"/>
                </a:lnTo>
                <a:lnTo>
                  <a:pt x="13512" y="21526"/>
                </a:lnTo>
                <a:lnTo>
                  <a:pt x="16102" y="16002"/>
                </a:lnTo>
                <a:lnTo>
                  <a:pt x="15988" y="16268"/>
                </a:lnTo>
                <a:lnTo>
                  <a:pt x="18198" y="10706"/>
                </a:lnTo>
                <a:lnTo>
                  <a:pt x="18097" y="10985"/>
                </a:lnTo>
                <a:lnTo>
                  <a:pt x="19925" y="5372"/>
                </a:lnTo>
                <a:lnTo>
                  <a:pt x="19836" y="5677"/>
                </a:lnTo>
                <a:lnTo>
                  <a:pt x="21284" y="0"/>
                </a:lnTo>
                <a:lnTo>
                  <a:pt x="30517" y="234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99038" y="5230380"/>
            <a:ext cx="276376" cy="168541"/>
          </a:xfrm>
          <a:custGeom>
            <a:avLst/>
            <a:gdLst>
              <a:gd name="connsiteX0" fmla="*/ 1790 w 276376"/>
              <a:gd name="connsiteY0" fmla="*/ 0 h 168541"/>
              <a:gd name="connsiteX1" fmla="*/ 16674 w 276376"/>
              <a:gd name="connsiteY1" fmla="*/ 2844 h 168541"/>
              <a:gd name="connsiteX2" fmla="*/ 16750 w 276376"/>
              <a:gd name="connsiteY2" fmla="*/ 2869 h 168541"/>
              <a:gd name="connsiteX3" fmla="*/ 31330 w 276376"/>
              <a:gd name="connsiteY3" fmla="*/ 5892 h 168541"/>
              <a:gd name="connsiteX4" fmla="*/ 31406 w 276376"/>
              <a:gd name="connsiteY4" fmla="*/ 5905 h 168541"/>
              <a:gd name="connsiteX5" fmla="*/ 45668 w 276376"/>
              <a:gd name="connsiteY5" fmla="*/ 9118 h 168541"/>
              <a:gd name="connsiteX6" fmla="*/ 45745 w 276376"/>
              <a:gd name="connsiteY6" fmla="*/ 9144 h 168541"/>
              <a:gd name="connsiteX7" fmla="*/ 59676 w 276376"/>
              <a:gd name="connsiteY7" fmla="*/ 12522 h 168541"/>
              <a:gd name="connsiteX8" fmla="*/ 59766 w 276376"/>
              <a:gd name="connsiteY8" fmla="*/ 12547 h 168541"/>
              <a:gd name="connsiteX9" fmla="*/ 73367 w 276376"/>
              <a:gd name="connsiteY9" fmla="*/ 16103 h 168541"/>
              <a:gd name="connsiteX10" fmla="*/ 73443 w 276376"/>
              <a:gd name="connsiteY10" fmla="*/ 16128 h 168541"/>
              <a:gd name="connsiteX11" fmla="*/ 86702 w 276376"/>
              <a:gd name="connsiteY11" fmla="*/ 19862 h 168541"/>
              <a:gd name="connsiteX12" fmla="*/ 86791 w 276376"/>
              <a:gd name="connsiteY12" fmla="*/ 19888 h 168541"/>
              <a:gd name="connsiteX13" fmla="*/ 99682 w 276376"/>
              <a:gd name="connsiteY13" fmla="*/ 23786 h 168541"/>
              <a:gd name="connsiteX14" fmla="*/ 99770 w 276376"/>
              <a:gd name="connsiteY14" fmla="*/ 23812 h 168541"/>
              <a:gd name="connsiteX15" fmla="*/ 112293 w 276376"/>
              <a:gd name="connsiteY15" fmla="*/ 27863 h 168541"/>
              <a:gd name="connsiteX16" fmla="*/ 112382 w 276376"/>
              <a:gd name="connsiteY16" fmla="*/ 27901 h 168541"/>
              <a:gd name="connsiteX17" fmla="*/ 124535 w 276376"/>
              <a:gd name="connsiteY17" fmla="*/ 32105 h 168541"/>
              <a:gd name="connsiteX18" fmla="*/ 124624 w 276376"/>
              <a:gd name="connsiteY18" fmla="*/ 32143 h 168541"/>
              <a:gd name="connsiteX19" fmla="*/ 136372 w 276376"/>
              <a:gd name="connsiteY19" fmla="*/ 36499 h 168541"/>
              <a:gd name="connsiteX20" fmla="*/ 136473 w 276376"/>
              <a:gd name="connsiteY20" fmla="*/ 36550 h 168541"/>
              <a:gd name="connsiteX21" fmla="*/ 147827 w 276376"/>
              <a:gd name="connsiteY21" fmla="*/ 41059 h 168541"/>
              <a:gd name="connsiteX22" fmla="*/ 147928 w 276376"/>
              <a:gd name="connsiteY22" fmla="*/ 41097 h 168541"/>
              <a:gd name="connsiteX23" fmla="*/ 158863 w 276376"/>
              <a:gd name="connsiteY23" fmla="*/ 45758 h 168541"/>
              <a:gd name="connsiteX24" fmla="*/ 158977 w 276376"/>
              <a:gd name="connsiteY24" fmla="*/ 45808 h 168541"/>
              <a:gd name="connsiteX25" fmla="*/ 169481 w 276376"/>
              <a:gd name="connsiteY25" fmla="*/ 50596 h 168541"/>
              <a:gd name="connsiteX26" fmla="*/ 169608 w 276376"/>
              <a:gd name="connsiteY26" fmla="*/ 50647 h 168541"/>
              <a:gd name="connsiteX27" fmla="*/ 179678 w 276376"/>
              <a:gd name="connsiteY27" fmla="*/ 55587 h 168541"/>
              <a:gd name="connsiteX28" fmla="*/ 179793 w 276376"/>
              <a:gd name="connsiteY28" fmla="*/ 55651 h 168541"/>
              <a:gd name="connsiteX29" fmla="*/ 189420 w 276376"/>
              <a:gd name="connsiteY29" fmla="*/ 60705 h 168541"/>
              <a:gd name="connsiteX30" fmla="*/ 189547 w 276376"/>
              <a:gd name="connsiteY30" fmla="*/ 60782 h 168541"/>
              <a:gd name="connsiteX31" fmla="*/ 198716 w 276376"/>
              <a:gd name="connsiteY31" fmla="*/ 65963 h 168541"/>
              <a:gd name="connsiteX32" fmla="*/ 198856 w 276376"/>
              <a:gd name="connsiteY32" fmla="*/ 66052 h 168541"/>
              <a:gd name="connsiteX33" fmla="*/ 207543 w 276376"/>
              <a:gd name="connsiteY33" fmla="*/ 71361 h 168541"/>
              <a:gd name="connsiteX34" fmla="*/ 207695 w 276376"/>
              <a:gd name="connsiteY34" fmla="*/ 71450 h 168541"/>
              <a:gd name="connsiteX35" fmla="*/ 215912 w 276376"/>
              <a:gd name="connsiteY35" fmla="*/ 76885 h 168541"/>
              <a:gd name="connsiteX36" fmla="*/ 216065 w 276376"/>
              <a:gd name="connsiteY36" fmla="*/ 76987 h 168541"/>
              <a:gd name="connsiteX37" fmla="*/ 223786 w 276376"/>
              <a:gd name="connsiteY37" fmla="*/ 82537 h 168541"/>
              <a:gd name="connsiteX38" fmla="*/ 223939 w 276376"/>
              <a:gd name="connsiteY38" fmla="*/ 82651 h 168541"/>
              <a:gd name="connsiteX39" fmla="*/ 231164 w 276376"/>
              <a:gd name="connsiteY39" fmla="*/ 88303 h 168541"/>
              <a:gd name="connsiteX40" fmla="*/ 231330 w 276376"/>
              <a:gd name="connsiteY40" fmla="*/ 88442 h 168541"/>
              <a:gd name="connsiteX41" fmla="*/ 238035 w 276376"/>
              <a:gd name="connsiteY41" fmla="*/ 94208 h 168541"/>
              <a:gd name="connsiteX42" fmla="*/ 238213 w 276376"/>
              <a:gd name="connsiteY42" fmla="*/ 94360 h 168541"/>
              <a:gd name="connsiteX43" fmla="*/ 244385 w 276376"/>
              <a:gd name="connsiteY43" fmla="*/ 100228 h 168541"/>
              <a:gd name="connsiteX44" fmla="*/ 244576 w 276376"/>
              <a:gd name="connsiteY44" fmla="*/ 100406 h 168541"/>
              <a:gd name="connsiteX45" fmla="*/ 250214 w 276376"/>
              <a:gd name="connsiteY45" fmla="*/ 106375 h 168541"/>
              <a:gd name="connsiteX46" fmla="*/ 250405 w 276376"/>
              <a:gd name="connsiteY46" fmla="*/ 106578 h 168541"/>
              <a:gd name="connsiteX47" fmla="*/ 255498 w 276376"/>
              <a:gd name="connsiteY47" fmla="*/ 112636 h 168541"/>
              <a:gd name="connsiteX48" fmla="*/ 255689 w 276376"/>
              <a:gd name="connsiteY48" fmla="*/ 112877 h 168541"/>
              <a:gd name="connsiteX49" fmla="*/ 260222 w 276376"/>
              <a:gd name="connsiteY49" fmla="*/ 119024 h 168541"/>
              <a:gd name="connsiteX50" fmla="*/ 260412 w 276376"/>
              <a:gd name="connsiteY50" fmla="*/ 119291 h 168541"/>
              <a:gd name="connsiteX51" fmla="*/ 264375 w 276376"/>
              <a:gd name="connsiteY51" fmla="*/ 125526 h 168541"/>
              <a:gd name="connsiteX52" fmla="*/ 264566 w 276376"/>
              <a:gd name="connsiteY52" fmla="*/ 125831 h 168541"/>
              <a:gd name="connsiteX53" fmla="*/ 267957 w 276376"/>
              <a:gd name="connsiteY53" fmla="*/ 132143 h 168541"/>
              <a:gd name="connsiteX54" fmla="*/ 268122 w 276376"/>
              <a:gd name="connsiteY54" fmla="*/ 132486 h 168541"/>
              <a:gd name="connsiteX55" fmla="*/ 270916 w 276376"/>
              <a:gd name="connsiteY55" fmla="*/ 138874 h 168541"/>
              <a:gd name="connsiteX56" fmla="*/ 271068 w 276376"/>
              <a:gd name="connsiteY56" fmla="*/ 139255 h 168541"/>
              <a:gd name="connsiteX57" fmla="*/ 273253 w 276376"/>
              <a:gd name="connsiteY57" fmla="*/ 145719 h 168541"/>
              <a:gd name="connsiteX58" fmla="*/ 273354 w 276376"/>
              <a:gd name="connsiteY58" fmla="*/ 146024 h 168541"/>
              <a:gd name="connsiteX59" fmla="*/ 274218 w 276376"/>
              <a:gd name="connsiteY59" fmla="*/ 149288 h 168541"/>
              <a:gd name="connsiteX60" fmla="*/ 274268 w 276376"/>
              <a:gd name="connsiteY60" fmla="*/ 149504 h 168541"/>
              <a:gd name="connsiteX61" fmla="*/ 274980 w 276376"/>
              <a:gd name="connsiteY61" fmla="*/ 152780 h 168541"/>
              <a:gd name="connsiteX62" fmla="*/ 275030 w 276376"/>
              <a:gd name="connsiteY62" fmla="*/ 152996 h 168541"/>
              <a:gd name="connsiteX63" fmla="*/ 275589 w 276376"/>
              <a:gd name="connsiteY63" fmla="*/ 156286 h 168541"/>
              <a:gd name="connsiteX64" fmla="*/ 275614 w 276376"/>
              <a:gd name="connsiteY64" fmla="*/ 156514 h 168541"/>
              <a:gd name="connsiteX65" fmla="*/ 276021 w 276376"/>
              <a:gd name="connsiteY65" fmla="*/ 159816 h 168541"/>
              <a:gd name="connsiteX66" fmla="*/ 276034 w 276376"/>
              <a:gd name="connsiteY66" fmla="*/ 160045 h 168541"/>
              <a:gd name="connsiteX67" fmla="*/ 276275 w 276376"/>
              <a:gd name="connsiteY67" fmla="*/ 163360 h 168541"/>
              <a:gd name="connsiteX68" fmla="*/ 276287 w 276376"/>
              <a:gd name="connsiteY68" fmla="*/ 163601 h 168541"/>
              <a:gd name="connsiteX69" fmla="*/ 276376 w 276376"/>
              <a:gd name="connsiteY69" fmla="*/ 166928 h 168541"/>
              <a:gd name="connsiteX70" fmla="*/ 276376 w 276376"/>
              <a:gd name="connsiteY70" fmla="*/ 167093 h 168541"/>
              <a:gd name="connsiteX71" fmla="*/ 276351 w 276376"/>
              <a:gd name="connsiteY71" fmla="*/ 168541 h 168541"/>
              <a:gd name="connsiteX72" fmla="*/ 266826 w 276376"/>
              <a:gd name="connsiteY72" fmla="*/ 168452 h 168541"/>
              <a:gd name="connsiteX73" fmla="*/ 266851 w 276376"/>
              <a:gd name="connsiteY73" fmla="*/ 166992 h 168541"/>
              <a:gd name="connsiteX74" fmla="*/ 266851 w 276376"/>
              <a:gd name="connsiteY74" fmla="*/ 167157 h 168541"/>
              <a:gd name="connsiteX75" fmla="*/ 266762 w 276376"/>
              <a:gd name="connsiteY75" fmla="*/ 163829 h 168541"/>
              <a:gd name="connsiteX76" fmla="*/ 266775 w 276376"/>
              <a:gd name="connsiteY76" fmla="*/ 164058 h 168541"/>
              <a:gd name="connsiteX77" fmla="*/ 266534 w 276376"/>
              <a:gd name="connsiteY77" fmla="*/ 160731 h 168541"/>
              <a:gd name="connsiteX78" fmla="*/ 266559 w 276376"/>
              <a:gd name="connsiteY78" fmla="*/ 160959 h 168541"/>
              <a:gd name="connsiteX79" fmla="*/ 266165 w 276376"/>
              <a:gd name="connsiteY79" fmla="*/ 157657 h 168541"/>
              <a:gd name="connsiteX80" fmla="*/ 266191 w 276376"/>
              <a:gd name="connsiteY80" fmla="*/ 157873 h 168541"/>
              <a:gd name="connsiteX81" fmla="*/ 265632 w 276376"/>
              <a:gd name="connsiteY81" fmla="*/ 154584 h 168541"/>
              <a:gd name="connsiteX82" fmla="*/ 265683 w 276376"/>
              <a:gd name="connsiteY82" fmla="*/ 154800 h 168541"/>
              <a:gd name="connsiteX83" fmla="*/ 264959 w 276376"/>
              <a:gd name="connsiteY83" fmla="*/ 151523 h 168541"/>
              <a:gd name="connsiteX84" fmla="*/ 265010 w 276376"/>
              <a:gd name="connsiteY84" fmla="*/ 151739 h 168541"/>
              <a:gd name="connsiteX85" fmla="*/ 264146 w 276376"/>
              <a:gd name="connsiteY85" fmla="*/ 148488 h 168541"/>
              <a:gd name="connsiteX86" fmla="*/ 264235 w 276376"/>
              <a:gd name="connsiteY86" fmla="*/ 148793 h 168541"/>
              <a:gd name="connsiteX87" fmla="*/ 262039 w 276376"/>
              <a:gd name="connsiteY87" fmla="*/ 142316 h 168541"/>
              <a:gd name="connsiteX88" fmla="*/ 262190 w 276376"/>
              <a:gd name="connsiteY88" fmla="*/ 142697 h 168541"/>
              <a:gd name="connsiteX89" fmla="*/ 259397 w 276376"/>
              <a:gd name="connsiteY89" fmla="*/ 136309 h 168541"/>
              <a:gd name="connsiteX90" fmla="*/ 259562 w 276376"/>
              <a:gd name="connsiteY90" fmla="*/ 136652 h 168541"/>
              <a:gd name="connsiteX91" fmla="*/ 256171 w 276376"/>
              <a:gd name="connsiteY91" fmla="*/ 130340 h 168541"/>
              <a:gd name="connsiteX92" fmla="*/ 256349 w 276376"/>
              <a:gd name="connsiteY92" fmla="*/ 130644 h 168541"/>
              <a:gd name="connsiteX93" fmla="*/ 252373 w 276376"/>
              <a:gd name="connsiteY93" fmla="*/ 124409 h 168541"/>
              <a:gd name="connsiteX94" fmla="*/ 252564 w 276376"/>
              <a:gd name="connsiteY94" fmla="*/ 124675 h 168541"/>
              <a:gd name="connsiteX95" fmla="*/ 248030 w 276376"/>
              <a:gd name="connsiteY95" fmla="*/ 118529 h 168541"/>
              <a:gd name="connsiteX96" fmla="*/ 248208 w 276376"/>
              <a:gd name="connsiteY96" fmla="*/ 118770 h 168541"/>
              <a:gd name="connsiteX97" fmla="*/ 243115 w 276376"/>
              <a:gd name="connsiteY97" fmla="*/ 112712 h 168541"/>
              <a:gd name="connsiteX98" fmla="*/ 243293 w 276376"/>
              <a:gd name="connsiteY98" fmla="*/ 112915 h 168541"/>
              <a:gd name="connsiteX99" fmla="*/ 237654 w 276376"/>
              <a:gd name="connsiteY99" fmla="*/ 106959 h 168541"/>
              <a:gd name="connsiteX100" fmla="*/ 237832 w 276376"/>
              <a:gd name="connsiteY100" fmla="*/ 107137 h 168541"/>
              <a:gd name="connsiteX101" fmla="*/ 231647 w 276376"/>
              <a:gd name="connsiteY101" fmla="*/ 101269 h 168541"/>
              <a:gd name="connsiteX102" fmla="*/ 231825 w 276376"/>
              <a:gd name="connsiteY102" fmla="*/ 101434 h 168541"/>
              <a:gd name="connsiteX103" fmla="*/ 225119 w 276376"/>
              <a:gd name="connsiteY103" fmla="*/ 95668 h 168541"/>
              <a:gd name="connsiteX104" fmla="*/ 225284 w 276376"/>
              <a:gd name="connsiteY104" fmla="*/ 95808 h 168541"/>
              <a:gd name="connsiteX105" fmla="*/ 218071 w 276376"/>
              <a:gd name="connsiteY105" fmla="*/ 90144 h 168541"/>
              <a:gd name="connsiteX106" fmla="*/ 218223 w 276376"/>
              <a:gd name="connsiteY106" fmla="*/ 90271 h 168541"/>
              <a:gd name="connsiteX107" fmla="*/ 210501 w 276376"/>
              <a:gd name="connsiteY107" fmla="*/ 84721 h 168541"/>
              <a:gd name="connsiteX108" fmla="*/ 210654 w 276376"/>
              <a:gd name="connsiteY108" fmla="*/ 84823 h 168541"/>
              <a:gd name="connsiteX109" fmla="*/ 202438 w 276376"/>
              <a:gd name="connsiteY109" fmla="*/ 79400 h 168541"/>
              <a:gd name="connsiteX110" fmla="*/ 202589 w 276376"/>
              <a:gd name="connsiteY110" fmla="*/ 79489 h 168541"/>
              <a:gd name="connsiteX111" fmla="*/ 193890 w 276376"/>
              <a:gd name="connsiteY111" fmla="*/ 74180 h 168541"/>
              <a:gd name="connsiteX112" fmla="*/ 194017 w 276376"/>
              <a:gd name="connsiteY112" fmla="*/ 74256 h 168541"/>
              <a:gd name="connsiteX113" fmla="*/ 184860 w 276376"/>
              <a:gd name="connsiteY113" fmla="*/ 69062 h 168541"/>
              <a:gd name="connsiteX114" fmla="*/ 184987 w 276376"/>
              <a:gd name="connsiteY114" fmla="*/ 69138 h 168541"/>
              <a:gd name="connsiteX115" fmla="*/ 175361 w 276376"/>
              <a:gd name="connsiteY115" fmla="*/ 64071 h 168541"/>
              <a:gd name="connsiteX116" fmla="*/ 175488 w 276376"/>
              <a:gd name="connsiteY116" fmla="*/ 64134 h 168541"/>
              <a:gd name="connsiteX117" fmla="*/ 165417 w 276376"/>
              <a:gd name="connsiteY117" fmla="*/ 59207 h 168541"/>
              <a:gd name="connsiteX118" fmla="*/ 165531 w 276376"/>
              <a:gd name="connsiteY118" fmla="*/ 59258 h 168541"/>
              <a:gd name="connsiteX119" fmla="*/ 155028 w 276376"/>
              <a:gd name="connsiteY119" fmla="*/ 54470 h 168541"/>
              <a:gd name="connsiteX120" fmla="*/ 155130 w 276376"/>
              <a:gd name="connsiteY120" fmla="*/ 54521 h 168541"/>
              <a:gd name="connsiteX121" fmla="*/ 144208 w 276376"/>
              <a:gd name="connsiteY121" fmla="*/ 49860 h 168541"/>
              <a:gd name="connsiteX122" fmla="*/ 144309 w 276376"/>
              <a:gd name="connsiteY122" fmla="*/ 49910 h 168541"/>
              <a:gd name="connsiteX123" fmla="*/ 132956 w 276376"/>
              <a:gd name="connsiteY123" fmla="*/ 45389 h 168541"/>
              <a:gd name="connsiteX124" fmla="*/ 133057 w 276376"/>
              <a:gd name="connsiteY124" fmla="*/ 45440 h 168541"/>
              <a:gd name="connsiteX125" fmla="*/ 121310 w 276376"/>
              <a:gd name="connsiteY125" fmla="*/ 41071 h 168541"/>
              <a:gd name="connsiteX126" fmla="*/ 121411 w 276376"/>
              <a:gd name="connsiteY126" fmla="*/ 41109 h 168541"/>
              <a:gd name="connsiteX127" fmla="*/ 109270 w 276376"/>
              <a:gd name="connsiteY127" fmla="*/ 36893 h 168541"/>
              <a:gd name="connsiteX128" fmla="*/ 109359 w 276376"/>
              <a:gd name="connsiteY128" fmla="*/ 36931 h 168541"/>
              <a:gd name="connsiteX129" fmla="*/ 96837 w 276376"/>
              <a:gd name="connsiteY129" fmla="*/ 32867 h 168541"/>
              <a:gd name="connsiteX130" fmla="*/ 96925 w 276376"/>
              <a:gd name="connsiteY130" fmla="*/ 32905 h 168541"/>
              <a:gd name="connsiteX131" fmla="*/ 84035 w 276376"/>
              <a:gd name="connsiteY131" fmla="*/ 29006 h 168541"/>
              <a:gd name="connsiteX132" fmla="*/ 84124 w 276376"/>
              <a:gd name="connsiteY132" fmla="*/ 29032 h 168541"/>
              <a:gd name="connsiteX133" fmla="*/ 70865 w 276376"/>
              <a:gd name="connsiteY133" fmla="*/ 25298 h 168541"/>
              <a:gd name="connsiteX134" fmla="*/ 70954 w 276376"/>
              <a:gd name="connsiteY134" fmla="*/ 25323 h 168541"/>
              <a:gd name="connsiteX135" fmla="*/ 57353 w 276376"/>
              <a:gd name="connsiteY135" fmla="*/ 21767 h 168541"/>
              <a:gd name="connsiteX136" fmla="*/ 57429 w 276376"/>
              <a:gd name="connsiteY136" fmla="*/ 21780 h 168541"/>
              <a:gd name="connsiteX137" fmla="*/ 43497 w 276376"/>
              <a:gd name="connsiteY137" fmla="*/ 18389 h 168541"/>
              <a:gd name="connsiteX138" fmla="*/ 43573 w 276376"/>
              <a:gd name="connsiteY138" fmla="*/ 18414 h 168541"/>
              <a:gd name="connsiteX139" fmla="*/ 29311 w 276376"/>
              <a:gd name="connsiteY139" fmla="*/ 15201 h 168541"/>
              <a:gd name="connsiteX140" fmla="*/ 29387 w 276376"/>
              <a:gd name="connsiteY140" fmla="*/ 15214 h 168541"/>
              <a:gd name="connsiteX141" fmla="*/ 14807 w 276376"/>
              <a:gd name="connsiteY141" fmla="*/ 12191 h 168541"/>
              <a:gd name="connsiteX142" fmla="*/ 14884 w 276376"/>
              <a:gd name="connsiteY142" fmla="*/ 12204 h 168541"/>
              <a:gd name="connsiteX143" fmla="*/ 0 w 276376"/>
              <a:gd name="connsiteY143" fmla="*/ 9359 h 168541"/>
              <a:gd name="connsiteX144" fmla="*/ 1790 w 276376"/>
              <a:gd name="connsiteY144" fmla="*/ 0 h 1685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</a:cxnLst>
            <a:rect l="l" t="t" r="r" b="b"/>
            <a:pathLst>
              <a:path w="276376" h="168541">
                <a:moveTo>
                  <a:pt x="1790" y="0"/>
                </a:moveTo>
                <a:lnTo>
                  <a:pt x="16674" y="2844"/>
                </a:lnTo>
                <a:lnTo>
                  <a:pt x="16750" y="2869"/>
                </a:lnTo>
                <a:lnTo>
                  <a:pt x="31330" y="5892"/>
                </a:lnTo>
                <a:lnTo>
                  <a:pt x="31406" y="5905"/>
                </a:lnTo>
                <a:lnTo>
                  <a:pt x="45668" y="9118"/>
                </a:lnTo>
                <a:lnTo>
                  <a:pt x="45745" y="9144"/>
                </a:lnTo>
                <a:lnTo>
                  <a:pt x="59676" y="12522"/>
                </a:lnTo>
                <a:lnTo>
                  <a:pt x="59766" y="12547"/>
                </a:lnTo>
                <a:lnTo>
                  <a:pt x="73367" y="16103"/>
                </a:lnTo>
                <a:lnTo>
                  <a:pt x="73443" y="16128"/>
                </a:lnTo>
                <a:lnTo>
                  <a:pt x="86702" y="19862"/>
                </a:lnTo>
                <a:lnTo>
                  <a:pt x="86791" y="19888"/>
                </a:lnTo>
                <a:lnTo>
                  <a:pt x="99682" y="23786"/>
                </a:lnTo>
                <a:lnTo>
                  <a:pt x="99770" y="23812"/>
                </a:lnTo>
                <a:lnTo>
                  <a:pt x="112293" y="27863"/>
                </a:lnTo>
                <a:lnTo>
                  <a:pt x="112382" y="27901"/>
                </a:lnTo>
                <a:lnTo>
                  <a:pt x="124535" y="32105"/>
                </a:lnTo>
                <a:lnTo>
                  <a:pt x="124624" y="32143"/>
                </a:lnTo>
                <a:lnTo>
                  <a:pt x="136372" y="36499"/>
                </a:lnTo>
                <a:lnTo>
                  <a:pt x="136473" y="36550"/>
                </a:lnTo>
                <a:lnTo>
                  <a:pt x="147827" y="41059"/>
                </a:lnTo>
                <a:lnTo>
                  <a:pt x="147928" y="41097"/>
                </a:lnTo>
                <a:lnTo>
                  <a:pt x="158863" y="45758"/>
                </a:lnTo>
                <a:lnTo>
                  <a:pt x="158977" y="45808"/>
                </a:lnTo>
                <a:lnTo>
                  <a:pt x="169481" y="50596"/>
                </a:lnTo>
                <a:lnTo>
                  <a:pt x="169608" y="50647"/>
                </a:lnTo>
                <a:lnTo>
                  <a:pt x="179678" y="55587"/>
                </a:lnTo>
                <a:lnTo>
                  <a:pt x="179793" y="55651"/>
                </a:lnTo>
                <a:lnTo>
                  <a:pt x="189420" y="60705"/>
                </a:lnTo>
                <a:lnTo>
                  <a:pt x="189547" y="60782"/>
                </a:lnTo>
                <a:lnTo>
                  <a:pt x="198716" y="65963"/>
                </a:lnTo>
                <a:lnTo>
                  <a:pt x="198856" y="66052"/>
                </a:lnTo>
                <a:lnTo>
                  <a:pt x="207543" y="71361"/>
                </a:lnTo>
                <a:lnTo>
                  <a:pt x="207695" y="71450"/>
                </a:lnTo>
                <a:lnTo>
                  <a:pt x="215912" y="76885"/>
                </a:lnTo>
                <a:lnTo>
                  <a:pt x="216065" y="76987"/>
                </a:lnTo>
                <a:lnTo>
                  <a:pt x="223786" y="82537"/>
                </a:lnTo>
                <a:lnTo>
                  <a:pt x="223939" y="82651"/>
                </a:lnTo>
                <a:lnTo>
                  <a:pt x="231164" y="88303"/>
                </a:lnTo>
                <a:lnTo>
                  <a:pt x="231330" y="88442"/>
                </a:lnTo>
                <a:lnTo>
                  <a:pt x="238035" y="94208"/>
                </a:lnTo>
                <a:lnTo>
                  <a:pt x="238213" y="94360"/>
                </a:lnTo>
                <a:lnTo>
                  <a:pt x="244385" y="100228"/>
                </a:lnTo>
                <a:lnTo>
                  <a:pt x="244576" y="100406"/>
                </a:lnTo>
                <a:lnTo>
                  <a:pt x="250214" y="106375"/>
                </a:lnTo>
                <a:lnTo>
                  <a:pt x="250405" y="106578"/>
                </a:lnTo>
                <a:lnTo>
                  <a:pt x="255498" y="112636"/>
                </a:lnTo>
                <a:lnTo>
                  <a:pt x="255689" y="112877"/>
                </a:lnTo>
                <a:lnTo>
                  <a:pt x="260222" y="119024"/>
                </a:lnTo>
                <a:lnTo>
                  <a:pt x="260412" y="119291"/>
                </a:lnTo>
                <a:lnTo>
                  <a:pt x="264375" y="125526"/>
                </a:lnTo>
                <a:lnTo>
                  <a:pt x="264566" y="125831"/>
                </a:lnTo>
                <a:lnTo>
                  <a:pt x="267957" y="132143"/>
                </a:lnTo>
                <a:lnTo>
                  <a:pt x="268122" y="132486"/>
                </a:lnTo>
                <a:lnTo>
                  <a:pt x="270916" y="138874"/>
                </a:lnTo>
                <a:lnTo>
                  <a:pt x="271068" y="139255"/>
                </a:lnTo>
                <a:lnTo>
                  <a:pt x="273253" y="145719"/>
                </a:lnTo>
                <a:lnTo>
                  <a:pt x="273354" y="146024"/>
                </a:lnTo>
                <a:lnTo>
                  <a:pt x="274218" y="149288"/>
                </a:lnTo>
                <a:lnTo>
                  <a:pt x="274268" y="149504"/>
                </a:lnTo>
                <a:lnTo>
                  <a:pt x="274980" y="152780"/>
                </a:lnTo>
                <a:lnTo>
                  <a:pt x="275030" y="152996"/>
                </a:lnTo>
                <a:lnTo>
                  <a:pt x="275589" y="156286"/>
                </a:lnTo>
                <a:lnTo>
                  <a:pt x="275614" y="156514"/>
                </a:lnTo>
                <a:lnTo>
                  <a:pt x="276021" y="159816"/>
                </a:lnTo>
                <a:lnTo>
                  <a:pt x="276034" y="160045"/>
                </a:lnTo>
                <a:lnTo>
                  <a:pt x="276275" y="163360"/>
                </a:lnTo>
                <a:lnTo>
                  <a:pt x="276287" y="163601"/>
                </a:lnTo>
                <a:lnTo>
                  <a:pt x="276376" y="166928"/>
                </a:lnTo>
                <a:lnTo>
                  <a:pt x="276376" y="167093"/>
                </a:lnTo>
                <a:lnTo>
                  <a:pt x="276351" y="168541"/>
                </a:lnTo>
                <a:lnTo>
                  <a:pt x="266826" y="168452"/>
                </a:lnTo>
                <a:lnTo>
                  <a:pt x="266851" y="166992"/>
                </a:lnTo>
                <a:lnTo>
                  <a:pt x="266851" y="167157"/>
                </a:lnTo>
                <a:lnTo>
                  <a:pt x="266762" y="163829"/>
                </a:lnTo>
                <a:lnTo>
                  <a:pt x="266775" y="164058"/>
                </a:lnTo>
                <a:lnTo>
                  <a:pt x="266534" y="160731"/>
                </a:lnTo>
                <a:lnTo>
                  <a:pt x="266559" y="160959"/>
                </a:lnTo>
                <a:lnTo>
                  <a:pt x="266165" y="157657"/>
                </a:lnTo>
                <a:lnTo>
                  <a:pt x="266191" y="157873"/>
                </a:lnTo>
                <a:lnTo>
                  <a:pt x="265632" y="154584"/>
                </a:lnTo>
                <a:lnTo>
                  <a:pt x="265683" y="154800"/>
                </a:lnTo>
                <a:lnTo>
                  <a:pt x="264959" y="151523"/>
                </a:lnTo>
                <a:lnTo>
                  <a:pt x="265010" y="151739"/>
                </a:lnTo>
                <a:lnTo>
                  <a:pt x="264146" y="148488"/>
                </a:lnTo>
                <a:lnTo>
                  <a:pt x="264235" y="148793"/>
                </a:lnTo>
                <a:lnTo>
                  <a:pt x="262039" y="142316"/>
                </a:lnTo>
                <a:lnTo>
                  <a:pt x="262190" y="142697"/>
                </a:lnTo>
                <a:lnTo>
                  <a:pt x="259397" y="136309"/>
                </a:lnTo>
                <a:lnTo>
                  <a:pt x="259562" y="136652"/>
                </a:lnTo>
                <a:lnTo>
                  <a:pt x="256171" y="130340"/>
                </a:lnTo>
                <a:lnTo>
                  <a:pt x="256349" y="130644"/>
                </a:lnTo>
                <a:lnTo>
                  <a:pt x="252373" y="124409"/>
                </a:lnTo>
                <a:lnTo>
                  <a:pt x="252564" y="124675"/>
                </a:lnTo>
                <a:lnTo>
                  <a:pt x="248030" y="118529"/>
                </a:lnTo>
                <a:lnTo>
                  <a:pt x="248208" y="118770"/>
                </a:lnTo>
                <a:lnTo>
                  <a:pt x="243115" y="112712"/>
                </a:lnTo>
                <a:lnTo>
                  <a:pt x="243293" y="112915"/>
                </a:lnTo>
                <a:lnTo>
                  <a:pt x="237654" y="106959"/>
                </a:lnTo>
                <a:lnTo>
                  <a:pt x="237832" y="107137"/>
                </a:lnTo>
                <a:lnTo>
                  <a:pt x="231647" y="101269"/>
                </a:lnTo>
                <a:lnTo>
                  <a:pt x="231825" y="101434"/>
                </a:lnTo>
                <a:lnTo>
                  <a:pt x="225119" y="95668"/>
                </a:lnTo>
                <a:lnTo>
                  <a:pt x="225284" y="95808"/>
                </a:lnTo>
                <a:lnTo>
                  <a:pt x="218071" y="90144"/>
                </a:lnTo>
                <a:lnTo>
                  <a:pt x="218223" y="90271"/>
                </a:lnTo>
                <a:lnTo>
                  <a:pt x="210501" y="84721"/>
                </a:lnTo>
                <a:lnTo>
                  <a:pt x="210654" y="84823"/>
                </a:lnTo>
                <a:lnTo>
                  <a:pt x="202438" y="79400"/>
                </a:lnTo>
                <a:lnTo>
                  <a:pt x="202589" y="79489"/>
                </a:lnTo>
                <a:lnTo>
                  <a:pt x="193890" y="74180"/>
                </a:lnTo>
                <a:lnTo>
                  <a:pt x="194017" y="74256"/>
                </a:lnTo>
                <a:lnTo>
                  <a:pt x="184860" y="69062"/>
                </a:lnTo>
                <a:lnTo>
                  <a:pt x="184987" y="69138"/>
                </a:lnTo>
                <a:lnTo>
                  <a:pt x="175361" y="64071"/>
                </a:lnTo>
                <a:lnTo>
                  <a:pt x="175488" y="64134"/>
                </a:lnTo>
                <a:lnTo>
                  <a:pt x="165417" y="59207"/>
                </a:lnTo>
                <a:lnTo>
                  <a:pt x="165531" y="59258"/>
                </a:lnTo>
                <a:lnTo>
                  <a:pt x="155028" y="54470"/>
                </a:lnTo>
                <a:lnTo>
                  <a:pt x="155130" y="54521"/>
                </a:lnTo>
                <a:lnTo>
                  <a:pt x="144208" y="49860"/>
                </a:lnTo>
                <a:lnTo>
                  <a:pt x="144309" y="49910"/>
                </a:lnTo>
                <a:lnTo>
                  <a:pt x="132956" y="45389"/>
                </a:lnTo>
                <a:lnTo>
                  <a:pt x="133057" y="45440"/>
                </a:lnTo>
                <a:lnTo>
                  <a:pt x="121310" y="41071"/>
                </a:lnTo>
                <a:lnTo>
                  <a:pt x="121411" y="41109"/>
                </a:lnTo>
                <a:lnTo>
                  <a:pt x="109270" y="36893"/>
                </a:lnTo>
                <a:lnTo>
                  <a:pt x="109359" y="36931"/>
                </a:lnTo>
                <a:lnTo>
                  <a:pt x="96837" y="32867"/>
                </a:lnTo>
                <a:lnTo>
                  <a:pt x="96925" y="32905"/>
                </a:lnTo>
                <a:lnTo>
                  <a:pt x="84035" y="29006"/>
                </a:lnTo>
                <a:lnTo>
                  <a:pt x="84124" y="29032"/>
                </a:lnTo>
                <a:lnTo>
                  <a:pt x="70865" y="25298"/>
                </a:lnTo>
                <a:lnTo>
                  <a:pt x="70954" y="25323"/>
                </a:lnTo>
                <a:lnTo>
                  <a:pt x="57353" y="21767"/>
                </a:lnTo>
                <a:lnTo>
                  <a:pt x="57429" y="21780"/>
                </a:lnTo>
                <a:lnTo>
                  <a:pt x="43497" y="18389"/>
                </a:lnTo>
                <a:lnTo>
                  <a:pt x="43573" y="18414"/>
                </a:lnTo>
                <a:lnTo>
                  <a:pt x="29311" y="15201"/>
                </a:lnTo>
                <a:lnTo>
                  <a:pt x="29387" y="15214"/>
                </a:lnTo>
                <a:lnTo>
                  <a:pt x="14807" y="12191"/>
                </a:lnTo>
                <a:lnTo>
                  <a:pt x="14884" y="12204"/>
                </a:lnTo>
                <a:lnTo>
                  <a:pt x="0" y="9359"/>
                </a:lnTo>
                <a:lnTo>
                  <a:pt x="179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16473" y="5056975"/>
            <a:ext cx="125209" cy="69557"/>
          </a:xfrm>
          <a:custGeom>
            <a:avLst/>
            <a:gdLst>
              <a:gd name="connsiteX0" fmla="*/ 125209 w 125209"/>
              <a:gd name="connsiteY0" fmla="*/ 7289 h 69557"/>
              <a:gd name="connsiteX1" fmla="*/ 119926 w 125209"/>
              <a:gd name="connsiteY1" fmla="*/ 11734 h 69557"/>
              <a:gd name="connsiteX2" fmla="*/ 119798 w 125209"/>
              <a:gd name="connsiteY2" fmla="*/ 11836 h 69557"/>
              <a:gd name="connsiteX3" fmla="*/ 114185 w 125209"/>
              <a:gd name="connsiteY3" fmla="*/ 16205 h 69557"/>
              <a:gd name="connsiteX4" fmla="*/ 114058 w 125209"/>
              <a:gd name="connsiteY4" fmla="*/ 16306 h 69557"/>
              <a:gd name="connsiteX5" fmla="*/ 108127 w 125209"/>
              <a:gd name="connsiteY5" fmla="*/ 20599 h 69557"/>
              <a:gd name="connsiteX6" fmla="*/ 108000 w 125209"/>
              <a:gd name="connsiteY6" fmla="*/ 20688 h 69557"/>
              <a:gd name="connsiteX7" fmla="*/ 101751 w 125209"/>
              <a:gd name="connsiteY7" fmla="*/ 24917 h 69557"/>
              <a:gd name="connsiteX8" fmla="*/ 101625 w 125209"/>
              <a:gd name="connsiteY8" fmla="*/ 24993 h 69557"/>
              <a:gd name="connsiteX9" fmla="*/ 95059 w 125209"/>
              <a:gd name="connsiteY9" fmla="*/ 29133 h 69557"/>
              <a:gd name="connsiteX10" fmla="*/ 94945 w 125209"/>
              <a:gd name="connsiteY10" fmla="*/ 29209 h 69557"/>
              <a:gd name="connsiteX11" fmla="*/ 88086 w 125209"/>
              <a:gd name="connsiteY11" fmla="*/ 33273 h 69557"/>
              <a:gd name="connsiteX12" fmla="*/ 87972 w 125209"/>
              <a:gd name="connsiteY12" fmla="*/ 33337 h 69557"/>
              <a:gd name="connsiteX13" fmla="*/ 80809 w 125209"/>
              <a:gd name="connsiteY13" fmla="*/ 37325 h 69557"/>
              <a:gd name="connsiteX14" fmla="*/ 80695 w 125209"/>
              <a:gd name="connsiteY14" fmla="*/ 37388 h 69557"/>
              <a:gd name="connsiteX15" fmla="*/ 73240 w 125209"/>
              <a:gd name="connsiteY15" fmla="*/ 41287 h 69557"/>
              <a:gd name="connsiteX16" fmla="*/ 73138 w 125209"/>
              <a:gd name="connsiteY16" fmla="*/ 41338 h 69557"/>
              <a:gd name="connsiteX17" fmla="*/ 65392 w 125209"/>
              <a:gd name="connsiteY17" fmla="*/ 45161 h 69557"/>
              <a:gd name="connsiteX18" fmla="*/ 65290 w 125209"/>
              <a:gd name="connsiteY18" fmla="*/ 45199 h 69557"/>
              <a:gd name="connsiteX19" fmla="*/ 57263 w 125209"/>
              <a:gd name="connsiteY19" fmla="*/ 48933 h 69557"/>
              <a:gd name="connsiteX20" fmla="*/ 57162 w 125209"/>
              <a:gd name="connsiteY20" fmla="*/ 48971 h 69557"/>
              <a:gd name="connsiteX21" fmla="*/ 48856 w 125209"/>
              <a:gd name="connsiteY21" fmla="*/ 52615 h 69557"/>
              <a:gd name="connsiteX22" fmla="*/ 48767 w 125209"/>
              <a:gd name="connsiteY22" fmla="*/ 52654 h 69557"/>
              <a:gd name="connsiteX23" fmla="*/ 40195 w 125209"/>
              <a:gd name="connsiteY23" fmla="*/ 56197 h 69557"/>
              <a:gd name="connsiteX24" fmla="*/ 40106 w 125209"/>
              <a:gd name="connsiteY24" fmla="*/ 56235 h 69557"/>
              <a:gd name="connsiteX25" fmla="*/ 31267 w 125209"/>
              <a:gd name="connsiteY25" fmla="*/ 59689 h 69557"/>
              <a:gd name="connsiteX26" fmla="*/ 31191 w 125209"/>
              <a:gd name="connsiteY26" fmla="*/ 59728 h 69557"/>
              <a:gd name="connsiteX27" fmla="*/ 22085 w 125209"/>
              <a:gd name="connsiteY27" fmla="*/ 63080 h 69557"/>
              <a:gd name="connsiteX28" fmla="*/ 22008 w 125209"/>
              <a:gd name="connsiteY28" fmla="*/ 63106 h 69557"/>
              <a:gd name="connsiteX29" fmla="*/ 12662 w 125209"/>
              <a:gd name="connsiteY29" fmla="*/ 66369 h 69557"/>
              <a:gd name="connsiteX30" fmla="*/ 12572 w 125209"/>
              <a:gd name="connsiteY30" fmla="*/ 66395 h 69557"/>
              <a:gd name="connsiteX31" fmla="*/ 2984 w 125209"/>
              <a:gd name="connsiteY31" fmla="*/ 69557 h 69557"/>
              <a:gd name="connsiteX32" fmla="*/ 0 w 125209"/>
              <a:gd name="connsiteY32" fmla="*/ 60502 h 69557"/>
              <a:gd name="connsiteX33" fmla="*/ 9600 w 125209"/>
              <a:gd name="connsiteY33" fmla="*/ 57353 h 69557"/>
              <a:gd name="connsiteX34" fmla="*/ 9525 w 125209"/>
              <a:gd name="connsiteY34" fmla="*/ 57378 h 69557"/>
              <a:gd name="connsiteX35" fmla="*/ 18872 w 125209"/>
              <a:gd name="connsiteY35" fmla="*/ 54114 h 69557"/>
              <a:gd name="connsiteX36" fmla="*/ 18795 w 125209"/>
              <a:gd name="connsiteY36" fmla="*/ 54140 h 69557"/>
              <a:gd name="connsiteX37" fmla="*/ 27888 w 125209"/>
              <a:gd name="connsiteY37" fmla="*/ 50787 h 69557"/>
              <a:gd name="connsiteX38" fmla="*/ 27799 w 125209"/>
              <a:gd name="connsiteY38" fmla="*/ 50812 h 69557"/>
              <a:gd name="connsiteX39" fmla="*/ 36639 w 125209"/>
              <a:gd name="connsiteY39" fmla="*/ 47370 h 69557"/>
              <a:gd name="connsiteX40" fmla="*/ 36550 w 125209"/>
              <a:gd name="connsiteY40" fmla="*/ 47396 h 69557"/>
              <a:gd name="connsiteX41" fmla="*/ 45122 w 125209"/>
              <a:gd name="connsiteY41" fmla="*/ 43853 h 69557"/>
              <a:gd name="connsiteX42" fmla="*/ 45034 w 125209"/>
              <a:gd name="connsiteY42" fmla="*/ 43891 h 69557"/>
              <a:gd name="connsiteX43" fmla="*/ 53340 w 125209"/>
              <a:gd name="connsiteY43" fmla="*/ 40245 h 69557"/>
              <a:gd name="connsiteX44" fmla="*/ 53251 w 125209"/>
              <a:gd name="connsiteY44" fmla="*/ 40296 h 69557"/>
              <a:gd name="connsiteX45" fmla="*/ 61277 w 125209"/>
              <a:gd name="connsiteY45" fmla="*/ 36563 h 69557"/>
              <a:gd name="connsiteX46" fmla="*/ 61176 w 125209"/>
              <a:gd name="connsiteY46" fmla="*/ 36614 h 69557"/>
              <a:gd name="connsiteX47" fmla="*/ 68922 w 125209"/>
              <a:gd name="connsiteY47" fmla="*/ 32791 h 69557"/>
              <a:gd name="connsiteX48" fmla="*/ 68821 w 125209"/>
              <a:gd name="connsiteY48" fmla="*/ 32842 h 69557"/>
              <a:gd name="connsiteX49" fmla="*/ 76275 w 125209"/>
              <a:gd name="connsiteY49" fmla="*/ 28943 h 69557"/>
              <a:gd name="connsiteX50" fmla="*/ 76174 w 125209"/>
              <a:gd name="connsiteY50" fmla="*/ 29006 h 69557"/>
              <a:gd name="connsiteX51" fmla="*/ 83337 w 125209"/>
              <a:gd name="connsiteY51" fmla="*/ 25019 h 69557"/>
              <a:gd name="connsiteX52" fmla="*/ 83222 w 125209"/>
              <a:gd name="connsiteY52" fmla="*/ 25082 h 69557"/>
              <a:gd name="connsiteX53" fmla="*/ 90093 w 125209"/>
              <a:gd name="connsiteY53" fmla="*/ 21018 h 69557"/>
              <a:gd name="connsiteX54" fmla="*/ 89979 w 125209"/>
              <a:gd name="connsiteY54" fmla="*/ 21081 h 69557"/>
              <a:gd name="connsiteX55" fmla="*/ 96532 w 125209"/>
              <a:gd name="connsiteY55" fmla="*/ 16941 h 69557"/>
              <a:gd name="connsiteX56" fmla="*/ 96418 w 125209"/>
              <a:gd name="connsiteY56" fmla="*/ 17017 h 69557"/>
              <a:gd name="connsiteX57" fmla="*/ 102666 w 125209"/>
              <a:gd name="connsiteY57" fmla="*/ 12801 h 69557"/>
              <a:gd name="connsiteX58" fmla="*/ 102539 w 125209"/>
              <a:gd name="connsiteY58" fmla="*/ 12890 h 69557"/>
              <a:gd name="connsiteX59" fmla="*/ 108470 w 125209"/>
              <a:gd name="connsiteY59" fmla="*/ 8597 h 69557"/>
              <a:gd name="connsiteX60" fmla="*/ 108330 w 125209"/>
              <a:gd name="connsiteY60" fmla="*/ 8699 h 69557"/>
              <a:gd name="connsiteX61" fmla="*/ 113944 w 125209"/>
              <a:gd name="connsiteY61" fmla="*/ 4330 h 69557"/>
              <a:gd name="connsiteX62" fmla="*/ 113804 w 125209"/>
              <a:gd name="connsiteY62" fmla="*/ 4432 h 69557"/>
              <a:gd name="connsiteX63" fmla="*/ 119074 w 125209"/>
              <a:gd name="connsiteY63" fmla="*/ 0 h 69557"/>
              <a:gd name="connsiteX64" fmla="*/ 125209 w 125209"/>
              <a:gd name="connsiteY64" fmla="*/ 7289 h 69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125209" h="69557">
                <a:moveTo>
                  <a:pt x="125209" y="7289"/>
                </a:moveTo>
                <a:lnTo>
                  <a:pt x="119926" y="11734"/>
                </a:lnTo>
                <a:lnTo>
                  <a:pt x="119798" y="11836"/>
                </a:lnTo>
                <a:lnTo>
                  <a:pt x="114185" y="16205"/>
                </a:lnTo>
                <a:lnTo>
                  <a:pt x="114058" y="16306"/>
                </a:lnTo>
                <a:lnTo>
                  <a:pt x="108127" y="20599"/>
                </a:lnTo>
                <a:lnTo>
                  <a:pt x="108000" y="20688"/>
                </a:lnTo>
                <a:lnTo>
                  <a:pt x="101751" y="24917"/>
                </a:lnTo>
                <a:lnTo>
                  <a:pt x="101625" y="24993"/>
                </a:lnTo>
                <a:lnTo>
                  <a:pt x="95059" y="29133"/>
                </a:lnTo>
                <a:lnTo>
                  <a:pt x="94945" y="29209"/>
                </a:lnTo>
                <a:lnTo>
                  <a:pt x="88086" y="33273"/>
                </a:lnTo>
                <a:lnTo>
                  <a:pt x="87972" y="33337"/>
                </a:lnTo>
                <a:lnTo>
                  <a:pt x="80809" y="37325"/>
                </a:lnTo>
                <a:lnTo>
                  <a:pt x="80695" y="37388"/>
                </a:lnTo>
                <a:lnTo>
                  <a:pt x="73240" y="41287"/>
                </a:lnTo>
                <a:lnTo>
                  <a:pt x="73138" y="41338"/>
                </a:lnTo>
                <a:lnTo>
                  <a:pt x="65392" y="45161"/>
                </a:lnTo>
                <a:lnTo>
                  <a:pt x="65290" y="45199"/>
                </a:lnTo>
                <a:lnTo>
                  <a:pt x="57263" y="48933"/>
                </a:lnTo>
                <a:lnTo>
                  <a:pt x="57162" y="48971"/>
                </a:lnTo>
                <a:lnTo>
                  <a:pt x="48856" y="52615"/>
                </a:lnTo>
                <a:lnTo>
                  <a:pt x="48767" y="52654"/>
                </a:lnTo>
                <a:lnTo>
                  <a:pt x="40195" y="56197"/>
                </a:lnTo>
                <a:lnTo>
                  <a:pt x="40106" y="56235"/>
                </a:lnTo>
                <a:lnTo>
                  <a:pt x="31267" y="59689"/>
                </a:lnTo>
                <a:lnTo>
                  <a:pt x="31191" y="59728"/>
                </a:lnTo>
                <a:lnTo>
                  <a:pt x="22085" y="63080"/>
                </a:lnTo>
                <a:lnTo>
                  <a:pt x="22008" y="63106"/>
                </a:lnTo>
                <a:lnTo>
                  <a:pt x="12662" y="66369"/>
                </a:lnTo>
                <a:lnTo>
                  <a:pt x="12572" y="66395"/>
                </a:lnTo>
                <a:lnTo>
                  <a:pt x="2984" y="69557"/>
                </a:lnTo>
                <a:lnTo>
                  <a:pt x="0" y="60502"/>
                </a:lnTo>
                <a:lnTo>
                  <a:pt x="9600" y="57353"/>
                </a:lnTo>
                <a:lnTo>
                  <a:pt x="9525" y="57378"/>
                </a:lnTo>
                <a:lnTo>
                  <a:pt x="18872" y="54114"/>
                </a:lnTo>
                <a:lnTo>
                  <a:pt x="18795" y="54140"/>
                </a:lnTo>
                <a:lnTo>
                  <a:pt x="27888" y="50787"/>
                </a:lnTo>
                <a:lnTo>
                  <a:pt x="27799" y="50812"/>
                </a:lnTo>
                <a:lnTo>
                  <a:pt x="36639" y="47370"/>
                </a:lnTo>
                <a:lnTo>
                  <a:pt x="36550" y="47396"/>
                </a:lnTo>
                <a:lnTo>
                  <a:pt x="45122" y="43853"/>
                </a:lnTo>
                <a:lnTo>
                  <a:pt x="45034" y="43891"/>
                </a:lnTo>
                <a:lnTo>
                  <a:pt x="53340" y="40245"/>
                </a:lnTo>
                <a:lnTo>
                  <a:pt x="53251" y="40296"/>
                </a:lnTo>
                <a:lnTo>
                  <a:pt x="61277" y="36563"/>
                </a:lnTo>
                <a:lnTo>
                  <a:pt x="61176" y="36614"/>
                </a:lnTo>
                <a:lnTo>
                  <a:pt x="68922" y="32791"/>
                </a:lnTo>
                <a:lnTo>
                  <a:pt x="68821" y="32842"/>
                </a:lnTo>
                <a:lnTo>
                  <a:pt x="76275" y="28943"/>
                </a:lnTo>
                <a:lnTo>
                  <a:pt x="76174" y="29006"/>
                </a:lnTo>
                <a:lnTo>
                  <a:pt x="83337" y="25019"/>
                </a:lnTo>
                <a:lnTo>
                  <a:pt x="83222" y="25082"/>
                </a:lnTo>
                <a:lnTo>
                  <a:pt x="90093" y="21018"/>
                </a:lnTo>
                <a:lnTo>
                  <a:pt x="89979" y="21081"/>
                </a:lnTo>
                <a:lnTo>
                  <a:pt x="96532" y="16941"/>
                </a:lnTo>
                <a:lnTo>
                  <a:pt x="96418" y="17017"/>
                </a:lnTo>
                <a:lnTo>
                  <a:pt x="102666" y="12801"/>
                </a:lnTo>
                <a:lnTo>
                  <a:pt x="102539" y="12890"/>
                </a:lnTo>
                <a:lnTo>
                  <a:pt x="108470" y="8597"/>
                </a:lnTo>
                <a:lnTo>
                  <a:pt x="108330" y="8699"/>
                </a:lnTo>
                <a:lnTo>
                  <a:pt x="113944" y="4330"/>
                </a:lnTo>
                <a:lnTo>
                  <a:pt x="113804" y="4432"/>
                </a:lnTo>
                <a:lnTo>
                  <a:pt x="119074" y="0"/>
                </a:lnTo>
                <a:lnTo>
                  <a:pt x="125209" y="728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44960" y="4830800"/>
            <a:ext cx="15468" cy="31115"/>
          </a:xfrm>
          <a:custGeom>
            <a:avLst/>
            <a:gdLst>
              <a:gd name="connsiteX0" fmla="*/ 8687 w 15468"/>
              <a:gd name="connsiteY0" fmla="*/ 0 h 31115"/>
              <a:gd name="connsiteX1" fmla="*/ 10159 w 15468"/>
              <a:gd name="connsiteY1" fmla="*/ 3289 h 31115"/>
              <a:gd name="connsiteX2" fmla="*/ 10261 w 15468"/>
              <a:gd name="connsiteY2" fmla="*/ 3518 h 31115"/>
              <a:gd name="connsiteX3" fmla="*/ 11544 w 15468"/>
              <a:gd name="connsiteY3" fmla="*/ 6832 h 31115"/>
              <a:gd name="connsiteX4" fmla="*/ 11633 w 15468"/>
              <a:gd name="connsiteY4" fmla="*/ 7073 h 31115"/>
              <a:gd name="connsiteX5" fmla="*/ 12725 w 15468"/>
              <a:gd name="connsiteY5" fmla="*/ 10414 h 31115"/>
              <a:gd name="connsiteX6" fmla="*/ 12801 w 15468"/>
              <a:gd name="connsiteY6" fmla="*/ 10655 h 31115"/>
              <a:gd name="connsiteX7" fmla="*/ 13703 w 15468"/>
              <a:gd name="connsiteY7" fmla="*/ 14020 h 31115"/>
              <a:gd name="connsiteX8" fmla="*/ 13754 w 15468"/>
              <a:gd name="connsiteY8" fmla="*/ 14275 h 31115"/>
              <a:gd name="connsiteX9" fmla="*/ 14465 w 15468"/>
              <a:gd name="connsiteY9" fmla="*/ 17653 h 31115"/>
              <a:gd name="connsiteX10" fmla="*/ 14516 w 15468"/>
              <a:gd name="connsiteY10" fmla="*/ 17919 h 31115"/>
              <a:gd name="connsiteX11" fmla="*/ 15011 w 15468"/>
              <a:gd name="connsiteY11" fmla="*/ 21310 h 31115"/>
              <a:gd name="connsiteX12" fmla="*/ 15049 w 15468"/>
              <a:gd name="connsiteY12" fmla="*/ 21590 h 31115"/>
              <a:gd name="connsiteX13" fmla="*/ 15354 w 15468"/>
              <a:gd name="connsiteY13" fmla="*/ 25006 h 31115"/>
              <a:gd name="connsiteX14" fmla="*/ 15367 w 15468"/>
              <a:gd name="connsiteY14" fmla="*/ 25285 h 31115"/>
              <a:gd name="connsiteX15" fmla="*/ 15468 w 15468"/>
              <a:gd name="connsiteY15" fmla="*/ 28714 h 31115"/>
              <a:gd name="connsiteX16" fmla="*/ 15468 w 15468"/>
              <a:gd name="connsiteY16" fmla="*/ 28943 h 31115"/>
              <a:gd name="connsiteX17" fmla="*/ 15430 w 15468"/>
              <a:gd name="connsiteY17" fmla="*/ 31115 h 31115"/>
              <a:gd name="connsiteX18" fmla="*/ 5905 w 15468"/>
              <a:gd name="connsiteY18" fmla="*/ 30937 h 31115"/>
              <a:gd name="connsiteX19" fmla="*/ 5956 w 15468"/>
              <a:gd name="connsiteY19" fmla="*/ 28765 h 31115"/>
              <a:gd name="connsiteX20" fmla="*/ 5956 w 15468"/>
              <a:gd name="connsiteY20" fmla="*/ 28994 h 31115"/>
              <a:gd name="connsiteX21" fmla="*/ 5854 w 15468"/>
              <a:gd name="connsiteY21" fmla="*/ 25565 h 31115"/>
              <a:gd name="connsiteX22" fmla="*/ 5867 w 15468"/>
              <a:gd name="connsiteY22" fmla="*/ 25844 h 31115"/>
              <a:gd name="connsiteX23" fmla="*/ 5562 w 15468"/>
              <a:gd name="connsiteY23" fmla="*/ 22440 h 31115"/>
              <a:gd name="connsiteX24" fmla="*/ 5600 w 15468"/>
              <a:gd name="connsiteY24" fmla="*/ 22720 h 31115"/>
              <a:gd name="connsiteX25" fmla="*/ 5092 w 15468"/>
              <a:gd name="connsiteY25" fmla="*/ 19316 h 31115"/>
              <a:gd name="connsiteX26" fmla="*/ 5143 w 15468"/>
              <a:gd name="connsiteY26" fmla="*/ 19596 h 31115"/>
              <a:gd name="connsiteX27" fmla="*/ 4432 w 15468"/>
              <a:gd name="connsiteY27" fmla="*/ 16218 h 31115"/>
              <a:gd name="connsiteX28" fmla="*/ 4495 w 15468"/>
              <a:gd name="connsiteY28" fmla="*/ 16484 h 31115"/>
              <a:gd name="connsiteX29" fmla="*/ 3594 w 15468"/>
              <a:gd name="connsiteY29" fmla="*/ 13131 h 31115"/>
              <a:gd name="connsiteX30" fmla="*/ 3670 w 15468"/>
              <a:gd name="connsiteY30" fmla="*/ 13373 h 31115"/>
              <a:gd name="connsiteX31" fmla="*/ 2578 w 15468"/>
              <a:gd name="connsiteY31" fmla="*/ 10045 h 31115"/>
              <a:gd name="connsiteX32" fmla="*/ 2667 w 15468"/>
              <a:gd name="connsiteY32" fmla="*/ 10274 h 31115"/>
              <a:gd name="connsiteX33" fmla="*/ 1371 w 15468"/>
              <a:gd name="connsiteY33" fmla="*/ 6959 h 31115"/>
              <a:gd name="connsiteX34" fmla="*/ 1473 w 15468"/>
              <a:gd name="connsiteY34" fmla="*/ 7188 h 31115"/>
              <a:gd name="connsiteX35" fmla="*/ 0 w 15468"/>
              <a:gd name="connsiteY35" fmla="*/ 3886 h 31115"/>
              <a:gd name="connsiteX36" fmla="*/ 8687 w 15468"/>
              <a:gd name="connsiteY36" fmla="*/ 0 h 311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15468" h="31115">
                <a:moveTo>
                  <a:pt x="8687" y="0"/>
                </a:moveTo>
                <a:lnTo>
                  <a:pt x="10159" y="3289"/>
                </a:lnTo>
                <a:lnTo>
                  <a:pt x="10261" y="3518"/>
                </a:lnTo>
                <a:lnTo>
                  <a:pt x="11544" y="6832"/>
                </a:lnTo>
                <a:lnTo>
                  <a:pt x="11633" y="7073"/>
                </a:lnTo>
                <a:lnTo>
                  <a:pt x="12725" y="10414"/>
                </a:lnTo>
                <a:lnTo>
                  <a:pt x="12801" y="10655"/>
                </a:lnTo>
                <a:lnTo>
                  <a:pt x="13703" y="14020"/>
                </a:lnTo>
                <a:lnTo>
                  <a:pt x="13754" y="14275"/>
                </a:lnTo>
                <a:lnTo>
                  <a:pt x="14465" y="17653"/>
                </a:lnTo>
                <a:lnTo>
                  <a:pt x="14516" y="17919"/>
                </a:lnTo>
                <a:lnTo>
                  <a:pt x="15011" y="21310"/>
                </a:lnTo>
                <a:lnTo>
                  <a:pt x="15049" y="21590"/>
                </a:lnTo>
                <a:lnTo>
                  <a:pt x="15354" y="25006"/>
                </a:lnTo>
                <a:lnTo>
                  <a:pt x="15367" y="25285"/>
                </a:lnTo>
                <a:lnTo>
                  <a:pt x="15468" y="28714"/>
                </a:lnTo>
                <a:lnTo>
                  <a:pt x="15468" y="28943"/>
                </a:lnTo>
                <a:lnTo>
                  <a:pt x="15430" y="31115"/>
                </a:lnTo>
                <a:lnTo>
                  <a:pt x="5905" y="30937"/>
                </a:lnTo>
                <a:lnTo>
                  <a:pt x="5956" y="28765"/>
                </a:lnTo>
                <a:lnTo>
                  <a:pt x="5956" y="28994"/>
                </a:lnTo>
                <a:lnTo>
                  <a:pt x="5854" y="25565"/>
                </a:lnTo>
                <a:lnTo>
                  <a:pt x="5867" y="25844"/>
                </a:lnTo>
                <a:lnTo>
                  <a:pt x="5562" y="22440"/>
                </a:lnTo>
                <a:lnTo>
                  <a:pt x="5600" y="22720"/>
                </a:lnTo>
                <a:lnTo>
                  <a:pt x="5092" y="19316"/>
                </a:lnTo>
                <a:lnTo>
                  <a:pt x="5143" y="19596"/>
                </a:lnTo>
                <a:lnTo>
                  <a:pt x="4432" y="16218"/>
                </a:lnTo>
                <a:lnTo>
                  <a:pt x="4495" y="16484"/>
                </a:lnTo>
                <a:lnTo>
                  <a:pt x="3594" y="13131"/>
                </a:lnTo>
                <a:lnTo>
                  <a:pt x="3670" y="13373"/>
                </a:lnTo>
                <a:lnTo>
                  <a:pt x="2578" y="10045"/>
                </a:lnTo>
                <a:lnTo>
                  <a:pt x="2667" y="10274"/>
                </a:lnTo>
                <a:lnTo>
                  <a:pt x="1371" y="6959"/>
                </a:lnTo>
                <a:lnTo>
                  <a:pt x="1473" y="7188"/>
                </a:lnTo>
                <a:lnTo>
                  <a:pt x="0" y="3886"/>
                </a:lnTo>
                <a:lnTo>
                  <a:pt x="868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76280" y="4757623"/>
            <a:ext cx="66814" cy="44996"/>
          </a:xfrm>
          <a:custGeom>
            <a:avLst/>
            <a:gdLst>
              <a:gd name="connsiteX0" fmla="*/ 0 w 66814"/>
              <a:gd name="connsiteY0" fmla="*/ 37591 h 44996"/>
              <a:gd name="connsiteX1" fmla="*/ 6184 w 66814"/>
              <a:gd name="connsiteY1" fmla="*/ 32588 h 44996"/>
              <a:gd name="connsiteX2" fmla="*/ 6350 w 66814"/>
              <a:gd name="connsiteY2" fmla="*/ 32448 h 44996"/>
              <a:gd name="connsiteX3" fmla="*/ 12992 w 66814"/>
              <a:gd name="connsiteY3" fmla="*/ 27559 h 44996"/>
              <a:gd name="connsiteX4" fmla="*/ 13157 w 66814"/>
              <a:gd name="connsiteY4" fmla="*/ 27444 h 44996"/>
              <a:gd name="connsiteX5" fmla="*/ 20256 w 66814"/>
              <a:gd name="connsiteY5" fmla="*/ 22643 h 44996"/>
              <a:gd name="connsiteX6" fmla="*/ 20408 w 66814"/>
              <a:gd name="connsiteY6" fmla="*/ 22542 h 44996"/>
              <a:gd name="connsiteX7" fmla="*/ 27940 w 66814"/>
              <a:gd name="connsiteY7" fmla="*/ 17856 h 44996"/>
              <a:gd name="connsiteX8" fmla="*/ 28092 w 66814"/>
              <a:gd name="connsiteY8" fmla="*/ 17767 h 44996"/>
              <a:gd name="connsiteX9" fmla="*/ 36055 w 66814"/>
              <a:gd name="connsiteY9" fmla="*/ 13195 h 44996"/>
              <a:gd name="connsiteX10" fmla="*/ 36194 w 66814"/>
              <a:gd name="connsiteY10" fmla="*/ 13118 h 44996"/>
              <a:gd name="connsiteX11" fmla="*/ 44589 w 66814"/>
              <a:gd name="connsiteY11" fmla="*/ 8674 h 44996"/>
              <a:gd name="connsiteX12" fmla="*/ 44716 w 66814"/>
              <a:gd name="connsiteY12" fmla="*/ 8597 h 44996"/>
              <a:gd name="connsiteX13" fmla="*/ 53530 w 66814"/>
              <a:gd name="connsiteY13" fmla="*/ 4267 h 44996"/>
              <a:gd name="connsiteX14" fmla="*/ 53644 w 66814"/>
              <a:gd name="connsiteY14" fmla="*/ 4203 h 44996"/>
              <a:gd name="connsiteX15" fmla="*/ 62851 w 66814"/>
              <a:gd name="connsiteY15" fmla="*/ 0 h 44996"/>
              <a:gd name="connsiteX16" fmla="*/ 66814 w 66814"/>
              <a:gd name="connsiteY16" fmla="*/ 8661 h 44996"/>
              <a:gd name="connsiteX17" fmla="*/ 57607 w 66814"/>
              <a:gd name="connsiteY17" fmla="*/ 12865 h 44996"/>
              <a:gd name="connsiteX18" fmla="*/ 57734 w 66814"/>
              <a:gd name="connsiteY18" fmla="*/ 12814 h 44996"/>
              <a:gd name="connsiteX19" fmla="*/ 48933 w 66814"/>
              <a:gd name="connsiteY19" fmla="*/ 17145 h 44996"/>
              <a:gd name="connsiteX20" fmla="*/ 49059 w 66814"/>
              <a:gd name="connsiteY20" fmla="*/ 17081 h 44996"/>
              <a:gd name="connsiteX21" fmla="*/ 40665 w 66814"/>
              <a:gd name="connsiteY21" fmla="*/ 21539 h 44996"/>
              <a:gd name="connsiteX22" fmla="*/ 40805 w 66814"/>
              <a:gd name="connsiteY22" fmla="*/ 21463 h 44996"/>
              <a:gd name="connsiteX23" fmla="*/ 32829 w 66814"/>
              <a:gd name="connsiteY23" fmla="*/ 26034 h 44996"/>
              <a:gd name="connsiteX24" fmla="*/ 32969 w 66814"/>
              <a:gd name="connsiteY24" fmla="*/ 25946 h 44996"/>
              <a:gd name="connsiteX25" fmla="*/ 25437 w 66814"/>
              <a:gd name="connsiteY25" fmla="*/ 30632 h 44996"/>
              <a:gd name="connsiteX26" fmla="*/ 25590 w 66814"/>
              <a:gd name="connsiteY26" fmla="*/ 30530 h 44996"/>
              <a:gd name="connsiteX27" fmla="*/ 18491 w 66814"/>
              <a:gd name="connsiteY27" fmla="*/ 35331 h 44996"/>
              <a:gd name="connsiteX28" fmla="*/ 18643 w 66814"/>
              <a:gd name="connsiteY28" fmla="*/ 35217 h 44996"/>
              <a:gd name="connsiteX29" fmla="*/ 12001 w 66814"/>
              <a:gd name="connsiteY29" fmla="*/ 40119 h 44996"/>
              <a:gd name="connsiteX30" fmla="*/ 12179 w 66814"/>
              <a:gd name="connsiteY30" fmla="*/ 39992 h 44996"/>
              <a:gd name="connsiteX31" fmla="*/ 5994 w 66814"/>
              <a:gd name="connsiteY31" fmla="*/ 44996 h 44996"/>
              <a:gd name="connsiteX32" fmla="*/ 0 w 66814"/>
              <a:gd name="connsiteY32" fmla="*/ 37591 h 44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66814" h="44996">
                <a:moveTo>
                  <a:pt x="0" y="37591"/>
                </a:moveTo>
                <a:lnTo>
                  <a:pt x="6184" y="32588"/>
                </a:lnTo>
                <a:lnTo>
                  <a:pt x="6350" y="32448"/>
                </a:lnTo>
                <a:lnTo>
                  <a:pt x="12992" y="27559"/>
                </a:lnTo>
                <a:lnTo>
                  <a:pt x="13157" y="27444"/>
                </a:lnTo>
                <a:lnTo>
                  <a:pt x="20256" y="22643"/>
                </a:lnTo>
                <a:lnTo>
                  <a:pt x="20408" y="22542"/>
                </a:lnTo>
                <a:lnTo>
                  <a:pt x="27940" y="17856"/>
                </a:lnTo>
                <a:lnTo>
                  <a:pt x="28092" y="17767"/>
                </a:lnTo>
                <a:lnTo>
                  <a:pt x="36055" y="13195"/>
                </a:lnTo>
                <a:lnTo>
                  <a:pt x="36194" y="13118"/>
                </a:lnTo>
                <a:lnTo>
                  <a:pt x="44589" y="8674"/>
                </a:lnTo>
                <a:lnTo>
                  <a:pt x="44716" y="8597"/>
                </a:lnTo>
                <a:lnTo>
                  <a:pt x="53530" y="4267"/>
                </a:lnTo>
                <a:lnTo>
                  <a:pt x="53644" y="4203"/>
                </a:lnTo>
                <a:lnTo>
                  <a:pt x="62851" y="0"/>
                </a:lnTo>
                <a:lnTo>
                  <a:pt x="66814" y="8661"/>
                </a:lnTo>
                <a:lnTo>
                  <a:pt x="57607" y="12865"/>
                </a:lnTo>
                <a:lnTo>
                  <a:pt x="57734" y="12814"/>
                </a:lnTo>
                <a:lnTo>
                  <a:pt x="48933" y="17145"/>
                </a:lnTo>
                <a:lnTo>
                  <a:pt x="49059" y="17081"/>
                </a:lnTo>
                <a:lnTo>
                  <a:pt x="40665" y="21539"/>
                </a:lnTo>
                <a:lnTo>
                  <a:pt x="40805" y="21463"/>
                </a:lnTo>
                <a:lnTo>
                  <a:pt x="32829" y="26034"/>
                </a:lnTo>
                <a:lnTo>
                  <a:pt x="32969" y="25946"/>
                </a:lnTo>
                <a:lnTo>
                  <a:pt x="25437" y="30632"/>
                </a:lnTo>
                <a:lnTo>
                  <a:pt x="25590" y="30530"/>
                </a:lnTo>
                <a:lnTo>
                  <a:pt x="18491" y="35331"/>
                </a:lnTo>
                <a:lnTo>
                  <a:pt x="18643" y="35217"/>
                </a:lnTo>
                <a:lnTo>
                  <a:pt x="12001" y="40119"/>
                </a:lnTo>
                <a:lnTo>
                  <a:pt x="12179" y="39992"/>
                </a:lnTo>
                <a:lnTo>
                  <a:pt x="5994" y="44996"/>
                </a:lnTo>
                <a:lnTo>
                  <a:pt x="0" y="3759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97515" y="4780889"/>
            <a:ext cx="36893" cy="38163"/>
          </a:xfrm>
          <a:custGeom>
            <a:avLst/>
            <a:gdLst>
              <a:gd name="connsiteX0" fmla="*/ 0 w 36893"/>
              <a:gd name="connsiteY0" fmla="*/ 33134 h 38163"/>
              <a:gd name="connsiteX1" fmla="*/ 2603 w 36893"/>
              <a:gd name="connsiteY1" fmla="*/ 28943 h 38163"/>
              <a:gd name="connsiteX2" fmla="*/ 2768 w 36893"/>
              <a:gd name="connsiteY2" fmla="*/ 28702 h 38163"/>
              <a:gd name="connsiteX3" fmla="*/ 5702 w 36893"/>
              <a:gd name="connsiteY3" fmla="*/ 24561 h 38163"/>
              <a:gd name="connsiteX4" fmla="*/ 5880 w 36893"/>
              <a:gd name="connsiteY4" fmla="*/ 24345 h 38163"/>
              <a:gd name="connsiteX5" fmla="*/ 9144 w 36893"/>
              <a:gd name="connsiteY5" fmla="*/ 20269 h 38163"/>
              <a:gd name="connsiteX6" fmla="*/ 9309 w 36893"/>
              <a:gd name="connsiteY6" fmla="*/ 20078 h 38163"/>
              <a:gd name="connsiteX7" fmla="*/ 12903 w 36893"/>
              <a:gd name="connsiteY7" fmla="*/ 16052 h 38163"/>
              <a:gd name="connsiteX8" fmla="*/ 13068 w 36893"/>
              <a:gd name="connsiteY8" fmla="*/ 15887 h 38163"/>
              <a:gd name="connsiteX9" fmla="*/ 16980 w 36893"/>
              <a:gd name="connsiteY9" fmla="*/ 11925 h 38163"/>
              <a:gd name="connsiteX10" fmla="*/ 17132 w 36893"/>
              <a:gd name="connsiteY10" fmla="*/ 11772 h 38163"/>
              <a:gd name="connsiteX11" fmla="*/ 21361 w 36893"/>
              <a:gd name="connsiteY11" fmla="*/ 7861 h 38163"/>
              <a:gd name="connsiteX12" fmla="*/ 21514 w 36893"/>
              <a:gd name="connsiteY12" fmla="*/ 7734 h 38163"/>
              <a:gd name="connsiteX13" fmla="*/ 26048 w 36893"/>
              <a:gd name="connsiteY13" fmla="*/ 3898 h 38163"/>
              <a:gd name="connsiteX14" fmla="*/ 26200 w 36893"/>
              <a:gd name="connsiteY14" fmla="*/ 3771 h 38163"/>
              <a:gd name="connsiteX15" fmla="*/ 31026 w 36893"/>
              <a:gd name="connsiteY15" fmla="*/ 0 h 38163"/>
              <a:gd name="connsiteX16" fmla="*/ 36893 w 36893"/>
              <a:gd name="connsiteY16" fmla="*/ 7505 h 38163"/>
              <a:gd name="connsiteX17" fmla="*/ 32055 w 36893"/>
              <a:gd name="connsiteY17" fmla="*/ 11277 h 38163"/>
              <a:gd name="connsiteX18" fmla="*/ 32207 w 36893"/>
              <a:gd name="connsiteY18" fmla="*/ 11163 h 38163"/>
              <a:gd name="connsiteX19" fmla="*/ 27673 w 36893"/>
              <a:gd name="connsiteY19" fmla="*/ 14998 h 38163"/>
              <a:gd name="connsiteX20" fmla="*/ 27826 w 36893"/>
              <a:gd name="connsiteY20" fmla="*/ 14859 h 38163"/>
              <a:gd name="connsiteX21" fmla="*/ 23597 w 36893"/>
              <a:gd name="connsiteY21" fmla="*/ 18770 h 38163"/>
              <a:gd name="connsiteX22" fmla="*/ 23762 w 36893"/>
              <a:gd name="connsiteY22" fmla="*/ 18618 h 38163"/>
              <a:gd name="connsiteX23" fmla="*/ 19837 w 36893"/>
              <a:gd name="connsiteY23" fmla="*/ 22580 h 38163"/>
              <a:gd name="connsiteX24" fmla="*/ 20002 w 36893"/>
              <a:gd name="connsiteY24" fmla="*/ 22402 h 38163"/>
              <a:gd name="connsiteX25" fmla="*/ 16408 w 36893"/>
              <a:gd name="connsiteY25" fmla="*/ 26428 h 38163"/>
              <a:gd name="connsiteX26" fmla="*/ 16573 w 36893"/>
              <a:gd name="connsiteY26" fmla="*/ 26225 h 38163"/>
              <a:gd name="connsiteX27" fmla="*/ 13310 w 36893"/>
              <a:gd name="connsiteY27" fmla="*/ 30302 h 38163"/>
              <a:gd name="connsiteX28" fmla="*/ 13475 w 36893"/>
              <a:gd name="connsiteY28" fmla="*/ 30086 h 38163"/>
              <a:gd name="connsiteX29" fmla="*/ 10528 w 36893"/>
              <a:gd name="connsiteY29" fmla="*/ 34226 h 38163"/>
              <a:gd name="connsiteX30" fmla="*/ 10693 w 36893"/>
              <a:gd name="connsiteY30" fmla="*/ 33985 h 38163"/>
              <a:gd name="connsiteX31" fmla="*/ 8090 w 36893"/>
              <a:gd name="connsiteY31" fmla="*/ 38163 h 38163"/>
              <a:gd name="connsiteX32" fmla="*/ 0 w 36893"/>
              <a:gd name="connsiteY32" fmla="*/ 33134 h 38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6893" h="38163">
                <a:moveTo>
                  <a:pt x="0" y="33134"/>
                </a:moveTo>
                <a:lnTo>
                  <a:pt x="2603" y="28943"/>
                </a:lnTo>
                <a:lnTo>
                  <a:pt x="2768" y="28702"/>
                </a:lnTo>
                <a:lnTo>
                  <a:pt x="5702" y="24561"/>
                </a:lnTo>
                <a:lnTo>
                  <a:pt x="5880" y="24345"/>
                </a:lnTo>
                <a:lnTo>
                  <a:pt x="9144" y="20269"/>
                </a:lnTo>
                <a:lnTo>
                  <a:pt x="9309" y="20078"/>
                </a:lnTo>
                <a:lnTo>
                  <a:pt x="12903" y="16052"/>
                </a:lnTo>
                <a:lnTo>
                  <a:pt x="13068" y="15887"/>
                </a:lnTo>
                <a:lnTo>
                  <a:pt x="16980" y="11925"/>
                </a:lnTo>
                <a:lnTo>
                  <a:pt x="17132" y="11772"/>
                </a:lnTo>
                <a:lnTo>
                  <a:pt x="21361" y="7861"/>
                </a:lnTo>
                <a:lnTo>
                  <a:pt x="21514" y="7734"/>
                </a:lnTo>
                <a:lnTo>
                  <a:pt x="26048" y="3898"/>
                </a:lnTo>
                <a:lnTo>
                  <a:pt x="26200" y="3771"/>
                </a:lnTo>
                <a:lnTo>
                  <a:pt x="31026" y="0"/>
                </a:lnTo>
                <a:lnTo>
                  <a:pt x="36893" y="7505"/>
                </a:lnTo>
                <a:lnTo>
                  <a:pt x="32055" y="11277"/>
                </a:lnTo>
                <a:lnTo>
                  <a:pt x="32207" y="11163"/>
                </a:lnTo>
                <a:lnTo>
                  <a:pt x="27673" y="14998"/>
                </a:lnTo>
                <a:lnTo>
                  <a:pt x="27826" y="14859"/>
                </a:lnTo>
                <a:lnTo>
                  <a:pt x="23597" y="18770"/>
                </a:lnTo>
                <a:lnTo>
                  <a:pt x="23762" y="18618"/>
                </a:lnTo>
                <a:lnTo>
                  <a:pt x="19837" y="22580"/>
                </a:lnTo>
                <a:lnTo>
                  <a:pt x="20002" y="22402"/>
                </a:lnTo>
                <a:lnTo>
                  <a:pt x="16408" y="26428"/>
                </a:lnTo>
                <a:lnTo>
                  <a:pt x="16573" y="26225"/>
                </a:lnTo>
                <a:lnTo>
                  <a:pt x="13310" y="30302"/>
                </a:lnTo>
                <a:lnTo>
                  <a:pt x="13475" y="30086"/>
                </a:lnTo>
                <a:lnTo>
                  <a:pt x="10528" y="34226"/>
                </a:lnTo>
                <a:lnTo>
                  <a:pt x="10693" y="33985"/>
                </a:lnTo>
                <a:lnTo>
                  <a:pt x="8090" y="38163"/>
                </a:lnTo>
                <a:lnTo>
                  <a:pt x="0" y="3313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22511" y="4822736"/>
            <a:ext cx="110832" cy="40093"/>
          </a:xfrm>
          <a:custGeom>
            <a:avLst/>
            <a:gdLst>
              <a:gd name="connsiteX0" fmla="*/ 2107 w 110832"/>
              <a:gd name="connsiteY0" fmla="*/ 0 h 40093"/>
              <a:gd name="connsiteX1" fmla="*/ 16738 w 110832"/>
              <a:gd name="connsiteY1" fmla="*/ 3327 h 40093"/>
              <a:gd name="connsiteX2" fmla="*/ 16814 w 110832"/>
              <a:gd name="connsiteY2" fmla="*/ 3340 h 40093"/>
              <a:gd name="connsiteX3" fmla="*/ 31139 w 110832"/>
              <a:gd name="connsiteY3" fmla="*/ 6845 h 40093"/>
              <a:gd name="connsiteX4" fmla="*/ 31203 w 110832"/>
              <a:gd name="connsiteY4" fmla="*/ 6857 h 40093"/>
              <a:gd name="connsiteX5" fmla="*/ 45237 w 110832"/>
              <a:gd name="connsiteY5" fmla="*/ 10515 h 40093"/>
              <a:gd name="connsiteX6" fmla="*/ 45300 w 110832"/>
              <a:gd name="connsiteY6" fmla="*/ 10528 h 40093"/>
              <a:gd name="connsiteX7" fmla="*/ 59016 w 110832"/>
              <a:gd name="connsiteY7" fmla="*/ 14338 h 40093"/>
              <a:gd name="connsiteX8" fmla="*/ 59092 w 110832"/>
              <a:gd name="connsiteY8" fmla="*/ 14350 h 40093"/>
              <a:gd name="connsiteX9" fmla="*/ 72466 w 110832"/>
              <a:gd name="connsiteY9" fmla="*/ 18313 h 40093"/>
              <a:gd name="connsiteX10" fmla="*/ 72555 w 110832"/>
              <a:gd name="connsiteY10" fmla="*/ 18338 h 40093"/>
              <a:gd name="connsiteX11" fmla="*/ 85597 w 110832"/>
              <a:gd name="connsiteY11" fmla="*/ 22440 h 40093"/>
              <a:gd name="connsiteX12" fmla="*/ 85687 w 110832"/>
              <a:gd name="connsiteY12" fmla="*/ 22466 h 40093"/>
              <a:gd name="connsiteX13" fmla="*/ 98387 w 110832"/>
              <a:gd name="connsiteY13" fmla="*/ 26708 h 40093"/>
              <a:gd name="connsiteX14" fmla="*/ 98475 w 110832"/>
              <a:gd name="connsiteY14" fmla="*/ 26733 h 40093"/>
              <a:gd name="connsiteX15" fmla="*/ 110832 w 110832"/>
              <a:gd name="connsiteY15" fmla="*/ 31127 h 40093"/>
              <a:gd name="connsiteX16" fmla="*/ 107645 w 110832"/>
              <a:gd name="connsiteY16" fmla="*/ 40093 h 40093"/>
              <a:gd name="connsiteX17" fmla="*/ 95287 w 110832"/>
              <a:gd name="connsiteY17" fmla="*/ 35712 h 40093"/>
              <a:gd name="connsiteX18" fmla="*/ 95377 w 110832"/>
              <a:gd name="connsiteY18" fmla="*/ 35737 h 40093"/>
              <a:gd name="connsiteX19" fmla="*/ 82663 w 110832"/>
              <a:gd name="connsiteY19" fmla="*/ 31495 h 40093"/>
              <a:gd name="connsiteX20" fmla="*/ 82739 w 110832"/>
              <a:gd name="connsiteY20" fmla="*/ 31521 h 40093"/>
              <a:gd name="connsiteX21" fmla="*/ 69697 w 110832"/>
              <a:gd name="connsiteY21" fmla="*/ 27419 h 40093"/>
              <a:gd name="connsiteX22" fmla="*/ 69773 w 110832"/>
              <a:gd name="connsiteY22" fmla="*/ 27444 h 40093"/>
              <a:gd name="connsiteX23" fmla="*/ 56388 w 110832"/>
              <a:gd name="connsiteY23" fmla="*/ 23494 h 40093"/>
              <a:gd name="connsiteX24" fmla="*/ 56463 w 110832"/>
              <a:gd name="connsiteY24" fmla="*/ 23507 h 40093"/>
              <a:gd name="connsiteX25" fmla="*/ 42760 w 110832"/>
              <a:gd name="connsiteY25" fmla="*/ 19710 h 40093"/>
              <a:gd name="connsiteX26" fmla="*/ 42836 w 110832"/>
              <a:gd name="connsiteY26" fmla="*/ 19722 h 40093"/>
              <a:gd name="connsiteX27" fmla="*/ 28803 w 110832"/>
              <a:gd name="connsiteY27" fmla="*/ 16078 h 40093"/>
              <a:gd name="connsiteX28" fmla="*/ 28879 w 110832"/>
              <a:gd name="connsiteY28" fmla="*/ 16090 h 40093"/>
              <a:gd name="connsiteX29" fmla="*/ 14554 w 110832"/>
              <a:gd name="connsiteY29" fmla="*/ 12598 h 40093"/>
              <a:gd name="connsiteX30" fmla="*/ 14617 w 110832"/>
              <a:gd name="connsiteY30" fmla="*/ 12610 h 40093"/>
              <a:gd name="connsiteX31" fmla="*/ 0 w 110832"/>
              <a:gd name="connsiteY31" fmla="*/ 9283 h 40093"/>
              <a:gd name="connsiteX32" fmla="*/ 2107 w 110832"/>
              <a:gd name="connsiteY32" fmla="*/ 0 h 40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10832" h="40093">
                <a:moveTo>
                  <a:pt x="2107" y="0"/>
                </a:moveTo>
                <a:lnTo>
                  <a:pt x="16738" y="3327"/>
                </a:lnTo>
                <a:lnTo>
                  <a:pt x="16814" y="3340"/>
                </a:lnTo>
                <a:lnTo>
                  <a:pt x="31139" y="6845"/>
                </a:lnTo>
                <a:lnTo>
                  <a:pt x="31203" y="6857"/>
                </a:lnTo>
                <a:lnTo>
                  <a:pt x="45237" y="10515"/>
                </a:lnTo>
                <a:lnTo>
                  <a:pt x="45300" y="10528"/>
                </a:lnTo>
                <a:lnTo>
                  <a:pt x="59016" y="14338"/>
                </a:lnTo>
                <a:lnTo>
                  <a:pt x="59092" y="14350"/>
                </a:lnTo>
                <a:lnTo>
                  <a:pt x="72466" y="18313"/>
                </a:lnTo>
                <a:lnTo>
                  <a:pt x="72555" y="18338"/>
                </a:lnTo>
                <a:lnTo>
                  <a:pt x="85597" y="22440"/>
                </a:lnTo>
                <a:lnTo>
                  <a:pt x="85687" y="22466"/>
                </a:lnTo>
                <a:lnTo>
                  <a:pt x="98387" y="26708"/>
                </a:lnTo>
                <a:lnTo>
                  <a:pt x="98475" y="26733"/>
                </a:lnTo>
                <a:lnTo>
                  <a:pt x="110832" y="31127"/>
                </a:lnTo>
                <a:lnTo>
                  <a:pt x="107645" y="40093"/>
                </a:lnTo>
                <a:lnTo>
                  <a:pt x="95287" y="35712"/>
                </a:lnTo>
                <a:lnTo>
                  <a:pt x="95377" y="35737"/>
                </a:lnTo>
                <a:lnTo>
                  <a:pt x="82663" y="31495"/>
                </a:lnTo>
                <a:lnTo>
                  <a:pt x="82739" y="31521"/>
                </a:lnTo>
                <a:lnTo>
                  <a:pt x="69697" y="27419"/>
                </a:lnTo>
                <a:lnTo>
                  <a:pt x="69773" y="27444"/>
                </a:lnTo>
                <a:lnTo>
                  <a:pt x="56388" y="23494"/>
                </a:lnTo>
                <a:lnTo>
                  <a:pt x="56463" y="23507"/>
                </a:lnTo>
                <a:lnTo>
                  <a:pt x="42760" y="19710"/>
                </a:lnTo>
                <a:lnTo>
                  <a:pt x="42836" y="19722"/>
                </a:lnTo>
                <a:lnTo>
                  <a:pt x="28803" y="16078"/>
                </a:lnTo>
                <a:lnTo>
                  <a:pt x="28879" y="16090"/>
                </a:lnTo>
                <a:lnTo>
                  <a:pt x="14554" y="12598"/>
                </a:lnTo>
                <a:lnTo>
                  <a:pt x="14617" y="12610"/>
                </a:lnTo>
                <a:lnTo>
                  <a:pt x="0" y="9283"/>
                </a:lnTo>
                <a:lnTo>
                  <a:pt x="210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78036" y="5036324"/>
            <a:ext cx="27051" cy="37198"/>
          </a:xfrm>
          <a:custGeom>
            <a:avLst/>
            <a:gdLst>
              <a:gd name="connsiteX0" fmla="*/ 19532 w 27051"/>
              <a:gd name="connsiteY0" fmla="*/ 37198 h 37198"/>
              <a:gd name="connsiteX1" fmla="*/ 16433 w 27051"/>
              <a:gd name="connsiteY1" fmla="*/ 33223 h 37198"/>
              <a:gd name="connsiteX2" fmla="*/ 16332 w 27051"/>
              <a:gd name="connsiteY2" fmla="*/ 33083 h 37198"/>
              <a:gd name="connsiteX3" fmla="*/ 13449 w 27051"/>
              <a:gd name="connsiteY3" fmla="*/ 29070 h 37198"/>
              <a:gd name="connsiteX4" fmla="*/ 13348 w 27051"/>
              <a:gd name="connsiteY4" fmla="*/ 28918 h 37198"/>
              <a:gd name="connsiteX5" fmla="*/ 10668 w 27051"/>
              <a:gd name="connsiteY5" fmla="*/ 24879 h 37198"/>
              <a:gd name="connsiteX6" fmla="*/ 10566 w 27051"/>
              <a:gd name="connsiteY6" fmla="*/ 24726 h 37198"/>
              <a:gd name="connsiteX7" fmla="*/ 8102 w 27051"/>
              <a:gd name="connsiteY7" fmla="*/ 20662 h 37198"/>
              <a:gd name="connsiteX8" fmla="*/ 8001 w 27051"/>
              <a:gd name="connsiteY8" fmla="*/ 20485 h 37198"/>
              <a:gd name="connsiteX9" fmla="*/ 5740 w 27051"/>
              <a:gd name="connsiteY9" fmla="*/ 16408 h 37198"/>
              <a:gd name="connsiteX10" fmla="*/ 5651 w 27051"/>
              <a:gd name="connsiteY10" fmla="*/ 16218 h 37198"/>
              <a:gd name="connsiteX11" fmla="*/ 3606 w 27051"/>
              <a:gd name="connsiteY11" fmla="*/ 12115 h 37198"/>
              <a:gd name="connsiteX12" fmla="*/ 3517 w 27051"/>
              <a:gd name="connsiteY12" fmla="*/ 11925 h 37198"/>
              <a:gd name="connsiteX13" fmla="*/ 1689 w 27051"/>
              <a:gd name="connsiteY13" fmla="*/ 7785 h 37198"/>
              <a:gd name="connsiteX14" fmla="*/ 1599 w 27051"/>
              <a:gd name="connsiteY14" fmla="*/ 7581 h 37198"/>
              <a:gd name="connsiteX15" fmla="*/ 0 w 27051"/>
              <a:gd name="connsiteY15" fmla="*/ 3428 h 37198"/>
              <a:gd name="connsiteX16" fmla="*/ 8876 w 27051"/>
              <a:gd name="connsiteY16" fmla="*/ 0 h 37198"/>
              <a:gd name="connsiteX17" fmla="*/ 10490 w 27051"/>
              <a:gd name="connsiteY17" fmla="*/ 4152 h 37198"/>
              <a:gd name="connsiteX18" fmla="*/ 10401 w 27051"/>
              <a:gd name="connsiteY18" fmla="*/ 3936 h 37198"/>
              <a:gd name="connsiteX19" fmla="*/ 12230 w 27051"/>
              <a:gd name="connsiteY19" fmla="*/ 8077 h 37198"/>
              <a:gd name="connsiteX20" fmla="*/ 12141 w 27051"/>
              <a:gd name="connsiteY20" fmla="*/ 7873 h 37198"/>
              <a:gd name="connsiteX21" fmla="*/ 14173 w 27051"/>
              <a:gd name="connsiteY21" fmla="*/ 11988 h 37198"/>
              <a:gd name="connsiteX22" fmla="*/ 14084 w 27051"/>
              <a:gd name="connsiteY22" fmla="*/ 11798 h 37198"/>
              <a:gd name="connsiteX23" fmla="*/ 16332 w 27051"/>
              <a:gd name="connsiteY23" fmla="*/ 15887 h 37198"/>
              <a:gd name="connsiteX24" fmla="*/ 16230 w 27051"/>
              <a:gd name="connsiteY24" fmla="*/ 15722 h 37198"/>
              <a:gd name="connsiteX25" fmla="*/ 18707 w 27051"/>
              <a:gd name="connsiteY25" fmla="*/ 19773 h 37198"/>
              <a:gd name="connsiteX26" fmla="*/ 18605 w 27051"/>
              <a:gd name="connsiteY26" fmla="*/ 19621 h 37198"/>
              <a:gd name="connsiteX27" fmla="*/ 21285 w 27051"/>
              <a:gd name="connsiteY27" fmla="*/ 23660 h 37198"/>
              <a:gd name="connsiteX28" fmla="*/ 21170 w 27051"/>
              <a:gd name="connsiteY28" fmla="*/ 23507 h 37198"/>
              <a:gd name="connsiteX29" fmla="*/ 24066 w 27051"/>
              <a:gd name="connsiteY29" fmla="*/ 27520 h 37198"/>
              <a:gd name="connsiteX30" fmla="*/ 23965 w 27051"/>
              <a:gd name="connsiteY30" fmla="*/ 27381 h 37198"/>
              <a:gd name="connsiteX31" fmla="*/ 27051 w 27051"/>
              <a:gd name="connsiteY31" fmla="*/ 31356 h 37198"/>
              <a:gd name="connsiteX32" fmla="*/ 19532 w 27051"/>
              <a:gd name="connsiteY32" fmla="*/ 37198 h 37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27051" h="37198">
                <a:moveTo>
                  <a:pt x="19532" y="37198"/>
                </a:moveTo>
                <a:lnTo>
                  <a:pt x="16433" y="33223"/>
                </a:lnTo>
                <a:lnTo>
                  <a:pt x="16332" y="33083"/>
                </a:lnTo>
                <a:lnTo>
                  <a:pt x="13449" y="29070"/>
                </a:lnTo>
                <a:lnTo>
                  <a:pt x="13348" y="28918"/>
                </a:lnTo>
                <a:lnTo>
                  <a:pt x="10668" y="24879"/>
                </a:lnTo>
                <a:lnTo>
                  <a:pt x="10566" y="24726"/>
                </a:lnTo>
                <a:lnTo>
                  <a:pt x="8102" y="20662"/>
                </a:lnTo>
                <a:lnTo>
                  <a:pt x="8001" y="20485"/>
                </a:lnTo>
                <a:lnTo>
                  <a:pt x="5740" y="16408"/>
                </a:lnTo>
                <a:lnTo>
                  <a:pt x="5651" y="16218"/>
                </a:lnTo>
                <a:lnTo>
                  <a:pt x="3606" y="12115"/>
                </a:lnTo>
                <a:lnTo>
                  <a:pt x="3517" y="11925"/>
                </a:lnTo>
                <a:lnTo>
                  <a:pt x="1689" y="7785"/>
                </a:lnTo>
                <a:lnTo>
                  <a:pt x="1599" y="7581"/>
                </a:lnTo>
                <a:lnTo>
                  <a:pt x="0" y="3428"/>
                </a:lnTo>
                <a:lnTo>
                  <a:pt x="8876" y="0"/>
                </a:lnTo>
                <a:lnTo>
                  <a:pt x="10490" y="4152"/>
                </a:lnTo>
                <a:lnTo>
                  <a:pt x="10401" y="3936"/>
                </a:lnTo>
                <a:lnTo>
                  <a:pt x="12230" y="8077"/>
                </a:lnTo>
                <a:lnTo>
                  <a:pt x="12141" y="7873"/>
                </a:lnTo>
                <a:lnTo>
                  <a:pt x="14173" y="11988"/>
                </a:lnTo>
                <a:lnTo>
                  <a:pt x="14084" y="11798"/>
                </a:lnTo>
                <a:lnTo>
                  <a:pt x="16332" y="15887"/>
                </a:lnTo>
                <a:lnTo>
                  <a:pt x="16230" y="15722"/>
                </a:lnTo>
                <a:lnTo>
                  <a:pt x="18707" y="19773"/>
                </a:lnTo>
                <a:lnTo>
                  <a:pt x="18605" y="19621"/>
                </a:lnTo>
                <a:lnTo>
                  <a:pt x="21285" y="23660"/>
                </a:lnTo>
                <a:lnTo>
                  <a:pt x="21170" y="23507"/>
                </a:lnTo>
                <a:lnTo>
                  <a:pt x="24066" y="27520"/>
                </a:lnTo>
                <a:lnTo>
                  <a:pt x="23965" y="27381"/>
                </a:lnTo>
                <a:lnTo>
                  <a:pt x="27051" y="31356"/>
                </a:lnTo>
                <a:lnTo>
                  <a:pt x="19532" y="3719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300" y="2730500"/>
            <a:ext cx="6604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1900" y="2679700"/>
            <a:ext cx="2463800" cy="965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18600" y="2692400"/>
            <a:ext cx="952500" cy="95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32100" y="4330700"/>
            <a:ext cx="76200" cy="63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81300" y="4406900"/>
            <a:ext cx="1143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72200" y="4318000"/>
            <a:ext cx="114300" cy="10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4521200"/>
            <a:ext cx="7924800" cy="232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804400" y="4229100"/>
            <a:ext cx="88900" cy="10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817100" y="4330700"/>
            <a:ext cx="139700" cy="15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855200" y="4483100"/>
            <a:ext cx="1905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331200" y="4699000"/>
            <a:ext cx="3644900" cy="1016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282700" y="368300"/>
            <a:ext cx="91440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个人推荐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736600" algn="l"/>
              </a:tabLst>
            </a:pP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虽然方案众多，但是对于普通用户的多数情况，建议在下面三个主流方案中选择：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29700" y="3759200"/>
            <a:ext cx="1193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Consul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0" y="3835400"/>
            <a:ext cx="762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Etcd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3835400"/>
            <a:ext cx="1790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Zookeeper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826000"/>
            <a:ext cx="2476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client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尽量使用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Curator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16500" y="5397500"/>
            <a:ext cx="1778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Etcd2: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rest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Etcd3: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gRPC,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通过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proxy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提供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rest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支持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40800" y="4876800"/>
            <a:ext cx="2057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client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API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的通知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机制用起来比较难受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349240" y="5707062"/>
            <a:ext cx="203834" cy="203200"/>
          </a:xfrm>
          <a:custGeom>
            <a:avLst/>
            <a:gdLst>
              <a:gd name="connsiteX0" fmla="*/ 0 w 203834"/>
              <a:gd name="connsiteY0" fmla="*/ 100901 h 203200"/>
              <a:gd name="connsiteX1" fmla="*/ 102234 w 203834"/>
              <a:gd name="connsiteY1" fmla="*/ 0 h 203200"/>
              <a:gd name="connsiteX2" fmla="*/ 203834 w 203834"/>
              <a:gd name="connsiteY2" fmla="*/ 101600 h 203200"/>
              <a:gd name="connsiteX3" fmla="*/ 102234 w 203834"/>
              <a:gd name="connsiteY3" fmla="*/ 203200 h 203200"/>
              <a:gd name="connsiteX4" fmla="*/ 0 w 203834"/>
              <a:gd name="connsiteY4" fmla="*/ 100901 h 20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34" h="203200">
                <a:moveTo>
                  <a:pt x="0" y="100901"/>
                </a:moveTo>
                <a:cubicBezTo>
                  <a:pt x="634" y="45491"/>
                  <a:pt x="46126" y="0"/>
                  <a:pt x="102234" y="0"/>
                </a:cubicBezTo>
                <a:cubicBezTo>
                  <a:pt x="158343" y="0"/>
                  <a:pt x="203834" y="45491"/>
                  <a:pt x="203834" y="101600"/>
                </a:cubicBezTo>
                <a:cubicBezTo>
                  <a:pt x="203834" y="157708"/>
                  <a:pt x="158343" y="203200"/>
                  <a:pt x="102234" y="203200"/>
                </a:cubicBezTo>
                <a:cubicBezTo>
                  <a:pt x="46126" y="203200"/>
                  <a:pt x="634" y="157708"/>
                  <a:pt x="0" y="100901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90871" y="4025900"/>
            <a:ext cx="203390" cy="201612"/>
          </a:xfrm>
          <a:custGeom>
            <a:avLst/>
            <a:gdLst>
              <a:gd name="connsiteX0" fmla="*/ 0 w 203390"/>
              <a:gd name="connsiteY0" fmla="*/ 101091 h 201612"/>
              <a:gd name="connsiteX1" fmla="*/ 101790 w 203390"/>
              <a:gd name="connsiteY1" fmla="*/ 0 h 201612"/>
              <a:gd name="connsiteX2" fmla="*/ 203390 w 203390"/>
              <a:gd name="connsiteY2" fmla="*/ 100812 h 201612"/>
              <a:gd name="connsiteX3" fmla="*/ 101790 w 203390"/>
              <a:gd name="connsiteY3" fmla="*/ 201612 h 201612"/>
              <a:gd name="connsiteX4" fmla="*/ 0 w 203390"/>
              <a:gd name="connsiteY4" fmla="*/ 101091 h 201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390" h="201612">
                <a:moveTo>
                  <a:pt x="0" y="101091"/>
                </a:moveTo>
                <a:cubicBezTo>
                  <a:pt x="190" y="45135"/>
                  <a:pt x="45682" y="0"/>
                  <a:pt x="101790" y="0"/>
                </a:cubicBezTo>
                <a:cubicBezTo>
                  <a:pt x="157899" y="0"/>
                  <a:pt x="203390" y="45135"/>
                  <a:pt x="203390" y="100812"/>
                </a:cubicBezTo>
                <a:cubicBezTo>
                  <a:pt x="203390" y="156476"/>
                  <a:pt x="157899" y="201612"/>
                  <a:pt x="101790" y="201612"/>
                </a:cubicBezTo>
                <a:cubicBezTo>
                  <a:pt x="45682" y="201612"/>
                  <a:pt x="190" y="156476"/>
                  <a:pt x="0" y="101091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77100" y="3997325"/>
            <a:ext cx="201612" cy="201612"/>
          </a:xfrm>
          <a:custGeom>
            <a:avLst/>
            <a:gdLst>
              <a:gd name="connsiteX0" fmla="*/ 0 w 201612"/>
              <a:gd name="connsiteY0" fmla="*/ 100710 h 201612"/>
              <a:gd name="connsiteX1" fmla="*/ 100812 w 201612"/>
              <a:gd name="connsiteY1" fmla="*/ 0 h 201612"/>
              <a:gd name="connsiteX2" fmla="*/ 201612 w 201612"/>
              <a:gd name="connsiteY2" fmla="*/ 100812 h 201612"/>
              <a:gd name="connsiteX3" fmla="*/ 100812 w 201612"/>
              <a:gd name="connsiteY3" fmla="*/ 201612 h 201612"/>
              <a:gd name="connsiteX4" fmla="*/ 0 w 201612"/>
              <a:gd name="connsiteY4" fmla="*/ 100710 h 201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12" h="201612">
                <a:moveTo>
                  <a:pt x="0" y="100710"/>
                </a:moveTo>
                <a:cubicBezTo>
                  <a:pt x="0" y="45135"/>
                  <a:pt x="45136" y="0"/>
                  <a:pt x="100812" y="0"/>
                </a:cubicBezTo>
                <a:cubicBezTo>
                  <a:pt x="156476" y="0"/>
                  <a:pt x="201612" y="45135"/>
                  <a:pt x="201612" y="100812"/>
                </a:cubicBezTo>
                <a:cubicBezTo>
                  <a:pt x="201612" y="156476"/>
                  <a:pt x="156476" y="201612"/>
                  <a:pt x="100812" y="201612"/>
                </a:cubicBezTo>
                <a:cubicBezTo>
                  <a:pt x="45136" y="201612"/>
                  <a:pt x="0" y="156476"/>
                  <a:pt x="0" y="100710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8503" y="2400300"/>
            <a:ext cx="202946" cy="201612"/>
          </a:xfrm>
          <a:custGeom>
            <a:avLst/>
            <a:gdLst>
              <a:gd name="connsiteX0" fmla="*/ 0 w 202946"/>
              <a:gd name="connsiteY0" fmla="*/ 100583 h 201612"/>
              <a:gd name="connsiteX1" fmla="*/ 101346 w 202946"/>
              <a:gd name="connsiteY1" fmla="*/ 0 h 201612"/>
              <a:gd name="connsiteX2" fmla="*/ 202946 w 202946"/>
              <a:gd name="connsiteY2" fmla="*/ 100812 h 201612"/>
              <a:gd name="connsiteX3" fmla="*/ 101346 w 202946"/>
              <a:gd name="connsiteY3" fmla="*/ 201612 h 201612"/>
              <a:gd name="connsiteX4" fmla="*/ 0 w 202946"/>
              <a:gd name="connsiteY4" fmla="*/ 100583 h 201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946" h="201612">
                <a:moveTo>
                  <a:pt x="0" y="100583"/>
                </a:moveTo>
                <a:cubicBezTo>
                  <a:pt x="-253" y="45135"/>
                  <a:pt x="45237" y="0"/>
                  <a:pt x="101346" y="0"/>
                </a:cubicBezTo>
                <a:cubicBezTo>
                  <a:pt x="157454" y="0"/>
                  <a:pt x="202946" y="45135"/>
                  <a:pt x="202946" y="100812"/>
                </a:cubicBezTo>
                <a:cubicBezTo>
                  <a:pt x="202946" y="156476"/>
                  <a:pt x="157454" y="201612"/>
                  <a:pt x="101346" y="201612"/>
                </a:cubicBezTo>
                <a:cubicBezTo>
                  <a:pt x="45237" y="201612"/>
                  <a:pt x="-253" y="156476"/>
                  <a:pt x="0" y="100583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41164" y="2492375"/>
            <a:ext cx="203898" cy="201612"/>
          </a:xfrm>
          <a:custGeom>
            <a:avLst/>
            <a:gdLst>
              <a:gd name="connsiteX0" fmla="*/ 0 w 203898"/>
              <a:gd name="connsiteY0" fmla="*/ 101473 h 201612"/>
              <a:gd name="connsiteX1" fmla="*/ 102298 w 203898"/>
              <a:gd name="connsiteY1" fmla="*/ 0 h 201612"/>
              <a:gd name="connsiteX2" fmla="*/ 203898 w 203898"/>
              <a:gd name="connsiteY2" fmla="*/ 100812 h 201612"/>
              <a:gd name="connsiteX3" fmla="*/ 102298 w 203898"/>
              <a:gd name="connsiteY3" fmla="*/ 201612 h 201612"/>
              <a:gd name="connsiteX4" fmla="*/ 0 w 203898"/>
              <a:gd name="connsiteY4" fmla="*/ 101473 h 201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898" h="201612">
                <a:moveTo>
                  <a:pt x="0" y="101473"/>
                </a:moveTo>
                <a:cubicBezTo>
                  <a:pt x="698" y="45135"/>
                  <a:pt x="46189" y="0"/>
                  <a:pt x="102298" y="0"/>
                </a:cubicBezTo>
                <a:cubicBezTo>
                  <a:pt x="158406" y="0"/>
                  <a:pt x="203898" y="45135"/>
                  <a:pt x="203898" y="100812"/>
                </a:cubicBezTo>
                <a:cubicBezTo>
                  <a:pt x="203898" y="156476"/>
                  <a:pt x="158406" y="201612"/>
                  <a:pt x="102298" y="201612"/>
                </a:cubicBezTo>
                <a:cubicBezTo>
                  <a:pt x="46189" y="201612"/>
                  <a:pt x="698" y="156476"/>
                  <a:pt x="0" y="101473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47659" y="4614671"/>
            <a:ext cx="3368129" cy="1668780"/>
          </a:xfrm>
          <a:custGeom>
            <a:avLst/>
            <a:gdLst>
              <a:gd name="connsiteX0" fmla="*/ 126492 w 3368129"/>
              <a:gd name="connsiteY0" fmla="*/ 278892 h 1668780"/>
              <a:gd name="connsiteX1" fmla="*/ 403859 w 3368129"/>
              <a:gd name="connsiteY1" fmla="*/ 0 h 1668780"/>
              <a:gd name="connsiteX2" fmla="*/ 665988 w 3368129"/>
              <a:gd name="connsiteY2" fmla="*/ 0 h 1668780"/>
              <a:gd name="connsiteX3" fmla="*/ 1476756 w 3368129"/>
              <a:gd name="connsiteY3" fmla="*/ 0 h 1668780"/>
              <a:gd name="connsiteX4" fmla="*/ 3089147 w 3368129"/>
              <a:gd name="connsiteY4" fmla="*/ 0 h 1668780"/>
              <a:gd name="connsiteX5" fmla="*/ 3368129 w 3368129"/>
              <a:gd name="connsiteY5" fmla="*/ 278320 h 1668780"/>
              <a:gd name="connsiteX6" fmla="*/ 3368040 w 3368129"/>
              <a:gd name="connsiteY6" fmla="*/ 278892 h 1668780"/>
              <a:gd name="connsiteX7" fmla="*/ 3368040 w 3368129"/>
              <a:gd name="connsiteY7" fmla="*/ 694944 h 1668780"/>
              <a:gd name="connsiteX8" fmla="*/ 3368040 w 3368129"/>
              <a:gd name="connsiteY8" fmla="*/ 1391412 h 1668780"/>
              <a:gd name="connsiteX9" fmla="*/ 3089147 w 3368129"/>
              <a:gd name="connsiteY9" fmla="*/ 1668780 h 1668780"/>
              <a:gd name="connsiteX10" fmla="*/ 1476756 w 3368129"/>
              <a:gd name="connsiteY10" fmla="*/ 1668780 h 1668780"/>
              <a:gd name="connsiteX11" fmla="*/ 665988 w 3368129"/>
              <a:gd name="connsiteY11" fmla="*/ 1668780 h 1668780"/>
              <a:gd name="connsiteX12" fmla="*/ 403859 w 3368129"/>
              <a:gd name="connsiteY12" fmla="*/ 1668780 h 1668780"/>
              <a:gd name="connsiteX13" fmla="*/ 126492 w 3368129"/>
              <a:gd name="connsiteY13" fmla="*/ 1391412 h 1668780"/>
              <a:gd name="connsiteX14" fmla="*/ 126492 w 3368129"/>
              <a:gd name="connsiteY14" fmla="*/ 694944 h 1668780"/>
              <a:gd name="connsiteX15" fmla="*/ 0 w 3368129"/>
              <a:gd name="connsiteY15" fmla="*/ 437388 h 1668780"/>
              <a:gd name="connsiteX16" fmla="*/ 126365 w 3368129"/>
              <a:gd name="connsiteY16" fmla="*/ 278333 h 1668780"/>
              <a:gd name="connsiteX17" fmla="*/ 126492 w 3368129"/>
              <a:gd name="connsiteY17" fmla="*/ 278892 h 16687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3368129" h="1668780">
                <a:moveTo>
                  <a:pt x="126492" y="278892"/>
                </a:moveTo>
                <a:cubicBezTo>
                  <a:pt x="126365" y="124663"/>
                  <a:pt x="250926" y="101"/>
                  <a:pt x="403859" y="0"/>
                </a:cubicBezTo>
                <a:lnTo>
                  <a:pt x="665988" y="0"/>
                </a:lnTo>
                <a:lnTo>
                  <a:pt x="1476756" y="0"/>
                </a:lnTo>
                <a:lnTo>
                  <a:pt x="3089147" y="0"/>
                </a:lnTo>
                <a:cubicBezTo>
                  <a:pt x="3243567" y="101"/>
                  <a:pt x="3368129" y="124663"/>
                  <a:pt x="3368129" y="278320"/>
                </a:cubicBezTo>
                <a:lnTo>
                  <a:pt x="3368040" y="278892"/>
                </a:lnTo>
                <a:lnTo>
                  <a:pt x="3368040" y="694944"/>
                </a:lnTo>
                <a:lnTo>
                  <a:pt x="3368040" y="1391412"/>
                </a:lnTo>
                <a:cubicBezTo>
                  <a:pt x="3368129" y="1544929"/>
                  <a:pt x="3243567" y="1669491"/>
                  <a:pt x="3089147" y="1668780"/>
                </a:cubicBezTo>
                <a:lnTo>
                  <a:pt x="1476756" y="1668780"/>
                </a:lnTo>
                <a:lnTo>
                  <a:pt x="665988" y="1668780"/>
                </a:lnTo>
                <a:lnTo>
                  <a:pt x="403859" y="1668780"/>
                </a:lnTo>
                <a:cubicBezTo>
                  <a:pt x="250926" y="1669491"/>
                  <a:pt x="126365" y="1544929"/>
                  <a:pt x="126492" y="1391412"/>
                </a:cubicBezTo>
                <a:lnTo>
                  <a:pt x="126492" y="694944"/>
                </a:lnTo>
                <a:lnTo>
                  <a:pt x="0" y="437388"/>
                </a:lnTo>
                <a:lnTo>
                  <a:pt x="126365" y="278333"/>
                </a:lnTo>
                <a:lnTo>
                  <a:pt x="126492" y="278892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87800" y="1739900"/>
            <a:ext cx="7340600" cy="5118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755900" y="1447800"/>
            <a:ext cx="2070100" cy="483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dirty="0" smtClean="0"/>
              <a:t>						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软件</a:t>
            </a:r>
          </a:p>
          <a:p>
            <a:pPr>
              <a:lnSpc>
                <a:spcPts val="24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Nginx</a:t>
            </a:r>
          </a:p>
          <a:p>
            <a:pPr>
              <a:lnSpc>
                <a:spcPts val="25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HA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proxy</a:t>
            </a:r>
          </a:p>
          <a:p>
            <a:pPr>
              <a:lnSpc>
                <a:spcPts val="25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Apache</a:t>
            </a:r>
          </a:p>
          <a:p>
            <a:pPr>
              <a:lnSpc>
                <a:spcPts val="25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dirty="0" smtClean="0"/>
              <a:t>				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LVS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硬件</a:t>
            </a:r>
          </a:p>
          <a:p>
            <a:pPr>
              <a:lnSpc>
                <a:spcPts val="26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F5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实现方式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服务器端负载均衡</a:t>
            </a:r>
          </a:p>
          <a:p>
            <a:pPr>
              <a:lnSpc>
                <a:spcPts val="2500"/>
              </a:lnSpc>
              <a:tabLst>
                <a:tab pos="63500" algn="l"/>
                <a:tab pos="152400" algn="l"/>
                <a:tab pos="292100" algn="l"/>
                <a:tab pos="342900" algn="l"/>
                <a:tab pos="444500" algn="l"/>
                <a:tab pos="520700" algn="l"/>
                <a:tab pos="596900" algn="l"/>
                <a:tab pos="609600" algn="l"/>
                <a:tab pos="863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客户端负载均衡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19300" y="3683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负载均衡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42300" y="1612900"/>
            <a:ext cx="2730500" cy="422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单独使用</a:t>
            </a:r>
          </a:p>
          <a:p>
            <a:pPr>
              <a:lnSpc>
                <a:spcPts val="26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Ribbon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框架集成</a:t>
            </a:r>
          </a:p>
          <a:p>
            <a:pPr>
              <a:lnSpc>
                <a:spcPts val="32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所有框架都内置负载</a:t>
            </a:r>
          </a:p>
          <a:p>
            <a:pPr>
              <a:lnSpc>
                <a:spcPts val="2000"/>
              </a:lnSpc>
              <a:tabLst>
                <a:tab pos="889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均衡的实现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88900" algn="l"/>
                <a:tab pos="2667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最新消息：</a:t>
            </a:r>
          </a:p>
          <a:p>
            <a:pPr>
              <a:lnSpc>
                <a:spcPts val="2400"/>
              </a:lnSpc>
              <a:tabLst>
                <a:tab pos="88900" algn="l"/>
                <a:tab pos="2667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Github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即将开源他们新设计</a:t>
            </a:r>
          </a:p>
          <a:p>
            <a:pPr>
              <a:lnSpc>
                <a:spcPts val="2100"/>
              </a:lnSpc>
              <a:tabLst>
                <a:tab pos="88900" algn="l"/>
                <a:tab pos="2667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的负载均衡系统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GLB(Github</a:t>
            </a:r>
          </a:p>
          <a:p>
            <a:pPr>
              <a:lnSpc>
                <a:spcPts val="2100"/>
              </a:lnSpc>
              <a:tabLst>
                <a:tab pos="88900" algn="l"/>
                <a:tab pos="2667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Load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Balancer),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值得期待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803400"/>
            <a:ext cx="3898900" cy="3784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197100" y="3683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熔断器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57800" y="3784600"/>
            <a:ext cx="204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Hystrix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08500" y="6032500"/>
            <a:ext cx="3886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这是目前找到的唯一的熔断器开源项目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654325" y="2967672"/>
            <a:ext cx="479348" cy="780885"/>
          </a:xfrm>
          <a:custGeom>
            <a:avLst/>
            <a:gdLst>
              <a:gd name="connsiteX0" fmla="*/ 0 w 479348"/>
              <a:gd name="connsiteY0" fmla="*/ 585660 h 780885"/>
              <a:gd name="connsiteX1" fmla="*/ 479348 w 479348"/>
              <a:gd name="connsiteY1" fmla="*/ 780884 h 780885"/>
              <a:gd name="connsiteX2" fmla="*/ 479348 w 479348"/>
              <a:gd name="connsiteY2" fmla="*/ 201129 h 780885"/>
              <a:gd name="connsiteX3" fmla="*/ 0 w 479348"/>
              <a:gd name="connsiteY3" fmla="*/ 0 h 780885"/>
              <a:gd name="connsiteX4" fmla="*/ 0 w 479348"/>
              <a:gd name="connsiteY4" fmla="*/ 585660 h 780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348" h="780885">
                <a:moveTo>
                  <a:pt x="0" y="585660"/>
                </a:moveTo>
                <a:lnTo>
                  <a:pt x="479348" y="780884"/>
                </a:lnTo>
                <a:lnTo>
                  <a:pt x="479348" y="201129"/>
                </a:lnTo>
                <a:lnTo>
                  <a:pt x="0" y="0"/>
                </a:lnTo>
                <a:lnTo>
                  <a:pt x="0" y="58566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0700" y="2032000"/>
            <a:ext cx="2730500" cy="241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73100" y="4064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第二部分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37200" y="29337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工欲善其事必先利其器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37200" y="3314700"/>
            <a:ext cx="42291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在推行微服务时,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一个微服务框架是必须的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无论是自行打造，还是选现成的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37200" y="4089400"/>
            <a:ext cx="4572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下面我们来介绍微服务框架有哪些可选的轮子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37200" y="1930400"/>
            <a:ext cx="2032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微服务框架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487923" y="4018788"/>
            <a:ext cx="432815" cy="356616"/>
          </a:xfrm>
          <a:custGeom>
            <a:avLst/>
            <a:gdLst>
              <a:gd name="connsiteX0" fmla="*/ 0 w 432815"/>
              <a:gd name="connsiteY0" fmla="*/ 205740 h 356616"/>
              <a:gd name="connsiteX1" fmla="*/ 242316 w 432815"/>
              <a:gd name="connsiteY1" fmla="*/ 76200 h 356616"/>
              <a:gd name="connsiteX2" fmla="*/ 201167 w 432815"/>
              <a:gd name="connsiteY2" fmla="*/ 0 h 356616"/>
              <a:gd name="connsiteX3" fmla="*/ 432816 w 432815"/>
              <a:gd name="connsiteY3" fmla="*/ 71627 h 356616"/>
              <a:gd name="connsiteX4" fmla="*/ 362711 w 432815"/>
              <a:gd name="connsiteY4" fmla="*/ 303276 h 356616"/>
              <a:gd name="connsiteX5" fmla="*/ 321564 w 432815"/>
              <a:gd name="connsiteY5" fmla="*/ 227076 h 356616"/>
              <a:gd name="connsiteX6" fmla="*/ 79247 w 432815"/>
              <a:gd name="connsiteY6" fmla="*/ 356615 h 356616"/>
              <a:gd name="connsiteX7" fmla="*/ 0 w 432815"/>
              <a:gd name="connsiteY7" fmla="*/ 205740 h 356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32815" h="356616">
                <a:moveTo>
                  <a:pt x="0" y="205740"/>
                </a:moveTo>
                <a:lnTo>
                  <a:pt x="242316" y="76200"/>
                </a:lnTo>
                <a:lnTo>
                  <a:pt x="201167" y="0"/>
                </a:lnTo>
                <a:lnTo>
                  <a:pt x="432816" y="71627"/>
                </a:lnTo>
                <a:lnTo>
                  <a:pt x="362711" y="303276"/>
                </a:lnTo>
                <a:lnTo>
                  <a:pt x="321564" y="227076"/>
                </a:lnTo>
                <a:lnTo>
                  <a:pt x="79247" y="356615"/>
                </a:lnTo>
                <a:lnTo>
                  <a:pt x="0" y="20574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43100" y="2209800"/>
            <a:ext cx="3606800" cy="3746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29300" y="2794000"/>
            <a:ext cx="19431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2500" y="2959100"/>
            <a:ext cx="1993900" cy="114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159500" y="3009900"/>
            <a:ext cx="12700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143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国内</a:t>
            </a:r>
          </a:p>
          <a:p>
            <a:pPr>
              <a:lnSpc>
                <a:spcPts val="2500"/>
              </a:lnSpc>
              <a:tabLst>
                <a:tab pos="1143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SOA</a:t>
            </a: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框架</a:t>
            </a:r>
          </a:p>
          <a:p>
            <a:pPr>
              <a:lnSpc>
                <a:spcPts val="2200"/>
              </a:lnSpc>
              <a:tabLst>
                <a:tab pos="114300" algn="l"/>
                <a:tab pos="381000" algn="l"/>
              </a:tabLst>
            </a:pP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集大成之作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85900" y="368300"/>
            <a:ext cx="42418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72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：一个绕不开的名字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7272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高性能通讯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27400" y="3784600"/>
            <a:ext cx="800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分布式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服务框架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5181600"/>
            <a:ext cx="80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服务路由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47900" y="3302000"/>
            <a:ext cx="8001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多协议</a:t>
            </a:r>
          </a:p>
          <a:p>
            <a:pPr>
              <a:lnSpc>
                <a:spcPts val="19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集成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01600" algn="l"/>
                <a:tab pos="2032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服务注册</a:t>
            </a:r>
          </a:p>
          <a:p>
            <a:pPr>
              <a:lnSpc>
                <a:spcPts val="19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与发现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57700" y="3302000"/>
            <a:ext cx="8001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服务治理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负载均衡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090268" y="2135416"/>
            <a:ext cx="84125" cy="3073463"/>
          </a:xfrm>
          <a:custGeom>
            <a:avLst/>
            <a:gdLst>
              <a:gd name="connsiteX0" fmla="*/ 12700 w 84125"/>
              <a:gd name="connsiteY0" fmla="*/ 0 h 3073463"/>
              <a:gd name="connsiteX1" fmla="*/ 26987 w 84125"/>
              <a:gd name="connsiteY1" fmla="*/ 1278712 h 3073463"/>
              <a:gd name="connsiteX2" fmla="*/ 26987 w 84125"/>
              <a:gd name="connsiteY2" fmla="*/ 1278547 h 3073463"/>
              <a:gd name="connsiteX3" fmla="*/ 34137 w 84125"/>
              <a:gd name="connsiteY3" fmla="*/ 1469224 h 3073463"/>
              <a:gd name="connsiteX4" fmla="*/ 33337 w 84125"/>
              <a:gd name="connsiteY4" fmla="*/ 1466379 h 3073463"/>
              <a:gd name="connsiteX5" fmla="*/ 83337 w 84125"/>
              <a:gd name="connsiteY5" fmla="*/ 1556105 h 3073463"/>
              <a:gd name="connsiteX6" fmla="*/ 83997 w 84125"/>
              <a:gd name="connsiteY6" fmla="*/ 1557845 h 3073463"/>
              <a:gd name="connsiteX7" fmla="*/ 84125 w 84125"/>
              <a:gd name="connsiteY7" fmla="*/ 1559699 h 3073463"/>
              <a:gd name="connsiteX8" fmla="*/ 83705 w 84125"/>
              <a:gd name="connsiteY8" fmla="*/ 1561515 h 3073463"/>
              <a:gd name="connsiteX9" fmla="*/ 82778 w 84125"/>
              <a:gd name="connsiteY9" fmla="*/ 1563128 h 3073463"/>
              <a:gd name="connsiteX10" fmla="*/ 81432 w 84125"/>
              <a:gd name="connsiteY10" fmla="*/ 1564411 h 3073463"/>
              <a:gd name="connsiteX11" fmla="*/ 17132 w 84125"/>
              <a:gd name="connsiteY11" fmla="*/ 1609280 h 3073463"/>
              <a:gd name="connsiteX12" fmla="*/ 19849 w 84125"/>
              <a:gd name="connsiteY12" fmla="*/ 1604098 h 3073463"/>
              <a:gd name="connsiteX13" fmla="*/ 12700 w 84125"/>
              <a:gd name="connsiteY13" fmla="*/ 3062274 h 3073463"/>
              <a:gd name="connsiteX14" fmla="*/ 12700 w 84125"/>
              <a:gd name="connsiteY14" fmla="*/ 3062249 h 3073463"/>
              <a:gd name="connsiteX15" fmla="*/ 12700 w 84125"/>
              <a:gd name="connsiteY15" fmla="*/ 3073463 h 3073463"/>
              <a:gd name="connsiteX16" fmla="*/ 0 w 84125"/>
              <a:gd name="connsiteY16" fmla="*/ 3073463 h 3073463"/>
              <a:gd name="connsiteX17" fmla="*/ 0 w 84125"/>
              <a:gd name="connsiteY17" fmla="*/ 3062249 h 3073463"/>
              <a:gd name="connsiteX18" fmla="*/ 0 w 84125"/>
              <a:gd name="connsiteY18" fmla="*/ 3062223 h 3073463"/>
              <a:gd name="connsiteX19" fmla="*/ 7149 w 84125"/>
              <a:gd name="connsiteY19" fmla="*/ 1604035 h 3073463"/>
              <a:gd name="connsiteX20" fmla="*/ 7340 w 84125"/>
              <a:gd name="connsiteY20" fmla="*/ 1602536 h 3073463"/>
              <a:gd name="connsiteX21" fmla="*/ 7873 w 84125"/>
              <a:gd name="connsiteY21" fmla="*/ 1601114 h 3073463"/>
              <a:gd name="connsiteX22" fmla="*/ 8737 w 84125"/>
              <a:gd name="connsiteY22" fmla="*/ 1599869 h 3073463"/>
              <a:gd name="connsiteX23" fmla="*/ 9868 w 84125"/>
              <a:gd name="connsiteY23" fmla="*/ 1598866 h 3073463"/>
              <a:gd name="connsiteX24" fmla="*/ 74155 w 84125"/>
              <a:gd name="connsiteY24" fmla="*/ 1553997 h 3073463"/>
              <a:gd name="connsiteX25" fmla="*/ 72250 w 84125"/>
              <a:gd name="connsiteY25" fmla="*/ 1562290 h 3073463"/>
              <a:gd name="connsiteX26" fmla="*/ 22238 w 84125"/>
              <a:gd name="connsiteY26" fmla="*/ 1472552 h 3073463"/>
              <a:gd name="connsiteX27" fmla="*/ 21666 w 84125"/>
              <a:gd name="connsiteY27" fmla="*/ 1471180 h 3073463"/>
              <a:gd name="connsiteX28" fmla="*/ 21437 w 84125"/>
              <a:gd name="connsiteY28" fmla="*/ 1469707 h 3073463"/>
              <a:gd name="connsiteX29" fmla="*/ 14300 w 84125"/>
              <a:gd name="connsiteY29" fmla="*/ 1279016 h 3073463"/>
              <a:gd name="connsiteX30" fmla="*/ 14300 w 84125"/>
              <a:gd name="connsiteY30" fmla="*/ 1278851 h 3073463"/>
              <a:gd name="connsiteX31" fmla="*/ 13 w 84125"/>
              <a:gd name="connsiteY31" fmla="*/ 139 h 3073463"/>
              <a:gd name="connsiteX32" fmla="*/ 12700 w 84125"/>
              <a:gd name="connsiteY32" fmla="*/ 0 h 3073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84125" h="3073463">
                <a:moveTo>
                  <a:pt x="12700" y="0"/>
                </a:moveTo>
                <a:lnTo>
                  <a:pt x="26987" y="1278712"/>
                </a:lnTo>
                <a:lnTo>
                  <a:pt x="26987" y="1278547"/>
                </a:lnTo>
                <a:lnTo>
                  <a:pt x="34137" y="1469224"/>
                </a:lnTo>
                <a:lnTo>
                  <a:pt x="33337" y="1466379"/>
                </a:lnTo>
                <a:lnTo>
                  <a:pt x="83337" y="1556105"/>
                </a:lnTo>
                <a:lnTo>
                  <a:pt x="83997" y="1557845"/>
                </a:lnTo>
                <a:lnTo>
                  <a:pt x="84125" y="1559699"/>
                </a:lnTo>
                <a:lnTo>
                  <a:pt x="83705" y="1561515"/>
                </a:lnTo>
                <a:lnTo>
                  <a:pt x="82778" y="1563128"/>
                </a:lnTo>
                <a:lnTo>
                  <a:pt x="81432" y="1564411"/>
                </a:lnTo>
                <a:lnTo>
                  <a:pt x="17132" y="1609280"/>
                </a:lnTo>
                <a:lnTo>
                  <a:pt x="19849" y="1604098"/>
                </a:lnTo>
                <a:lnTo>
                  <a:pt x="12700" y="3062274"/>
                </a:lnTo>
                <a:lnTo>
                  <a:pt x="12700" y="3062249"/>
                </a:lnTo>
                <a:lnTo>
                  <a:pt x="12700" y="3073463"/>
                </a:lnTo>
                <a:lnTo>
                  <a:pt x="0" y="3073463"/>
                </a:lnTo>
                <a:lnTo>
                  <a:pt x="0" y="3062249"/>
                </a:lnTo>
                <a:lnTo>
                  <a:pt x="0" y="3062223"/>
                </a:lnTo>
                <a:lnTo>
                  <a:pt x="7149" y="1604035"/>
                </a:lnTo>
                <a:lnTo>
                  <a:pt x="7340" y="1602536"/>
                </a:lnTo>
                <a:lnTo>
                  <a:pt x="7873" y="1601114"/>
                </a:lnTo>
                <a:lnTo>
                  <a:pt x="8737" y="1599869"/>
                </a:lnTo>
                <a:lnTo>
                  <a:pt x="9868" y="1598866"/>
                </a:lnTo>
                <a:lnTo>
                  <a:pt x="74155" y="1553997"/>
                </a:lnTo>
                <a:lnTo>
                  <a:pt x="72250" y="1562290"/>
                </a:lnTo>
                <a:lnTo>
                  <a:pt x="22238" y="1472552"/>
                </a:lnTo>
                <a:lnTo>
                  <a:pt x="21666" y="1471180"/>
                </a:lnTo>
                <a:lnTo>
                  <a:pt x="21437" y="1469707"/>
                </a:lnTo>
                <a:lnTo>
                  <a:pt x="14300" y="1279016"/>
                </a:lnTo>
                <a:lnTo>
                  <a:pt x="14300" y="1278851"/>
                </a:lnTo>
                <a:lnTo>
                  <a:pt x="13" y="139"/>
                </a:lnTo>
                <a:lnTo>
                  <a:pt x="12700" y="0"/>
                </a:ln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4295" y="3175457"/>
            <a:ext cx="2282507" cy="541007"/>
          </a:xfrm>
          <a:custGeom>
            <a:avLst/>
            <a:gdLst>
              <a:gd name="connsiteX0" fmla="*/ 2279637 w 2282507"/>
              <a:gd name="connsiteY0" fmla="*/ 0 h 541007"/>
              <a:gd name="connsiteX1" fmla="*/ 0 w 2282507"/>
              <a:gd name="connsiteY1" fmla="*/ 528637 h 541007"/>
              <a:gd name="connsiteX2" fmla="*/ 2857 w 2282507"/>
              <a:gd name="connsiteY2" fmla="*/ 541007 h 541007"/>
              <a:gd name="connsiteX3" fmla="*/ 2282507 w 2282507"/>
              <a:gd name="connsiteY3" fmla="*/ 12369 h 541007"/>
              <a:gd name="connsiteX4" fmla="*/ 2279637 w 2282507"/>
              <a:gd name="connsiteY4" fmla="*/ 0 h 541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2507" h="541007">
                <a:moveTo>
                  <a:pt x="2279637" y="0"/>
                </a:moveTo>
                <a:lnTo>
                  <a:pt x="0" y="528637"/>
                </a:lnTo>
                <a:lnTo>
                  <a:pt x="2857" y="541007"/>
                </a:lnTo>
                <a:lnTo>
                  <a:pt x="2282507" y="12369"/>
                </a:lnTo>
                <a:lnTo>
                  <a:pt x="2279637" y="0"/>
                </a:ln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000" y="3121317"/>
            <a:ext cx="121018" cy="120650"/>
          </a:xfrm>
          <a:custGeom>
            <a:avLst/>
            <a:gdLst>
              <a:gd name="connsiteX0" fmla="*/ 0 w 121018"/>
              <a:gd name="connsiteY0" fmla="*/ 60794 h 120650"/>
              <a:gd name="connsiteX1" fmla="*/ 60693 w 121018"/>
              <a:gd name="connsiteY1" fmla="*/ 0 h 120650"/>
              <a:gd name="connsiteX2" fmla="*/ 121018 w 121018"/>
              <a:gd name="connsiteY2" fmla="*/ 60325 h 120650"/>
              <a:gd name="connsiteX3" fmla="*/ 60693 w 121018"/>
              <a:gd name="connsiteY3" fmla="*/ 120650 h 120650"/>
              <a:gd name="connsiteX4" fmla="*/ 0 w 121018"/>
              <a:gd name="connsiteY4" fmla="*/ 60794 h 120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018" h="120650">
                <a:moveTo>
                  <a:pt x="0" y="60794"/>
                </a:moveTo>
                <a:cubicBezTo>
                  <a:pt x="368" y="27012"/>
                  <a:pt x="27381" y="0"/>
                  <a:pt x="60693" y="0"/>
                </a:cubicBezTo>
                <a:cubicBezTo>
                  <a:pt x="94018" y="0"/>
                  <a:pt x="121018" y="27012"/>
                  <a:pt x="121018" y="60325"/>
                </a:cubicBezTo>
                <a:cubicBezTo>
                  <a:pt x="121018" y="93649"/>
                  <a:pt x="94018" y="120650"/>
                  <a:pt x="60693" y="120650"/>
                </a:cubicBezTo>
                <a:cubicBezTo>
                  <a:pt x="27381" y="120650"/>
                  <a:pt x="368" y="93649"/>
                  <a:pt x="0" y="60794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4537" y="4189819"/>
            <a:ext cx="2339175" cy="455383"/>
          </a:xfrm>
          <a:custGeom>
            <a:avLst/>
            <a:gdLst>
              <a:gd name="connsiteX0" fmla="*/ 2336800 w 2339175"/>
              <a:gd name="connsiteY0" fmla="*/ 0 h 455383"/>
              <a:gd name="connsiteX1" fmla="*/ 0 w 2339175"/>
              <a:gd name="connsiteY1" fmla="*/ 442912 h 455383"/>
              <a:gd name="connsiteX2" fmla="*/ 2374 w 2339175"/>
              <a:gd name="connsiteY2" fmla="*/ 455383 h 455383"/>
              <a:gd name="connsiteX3" fmla="*/ 2339174 w 2339175"/>
              <a:gd name="connsiteY3" fmla="*/ 12471 h 455383"/>
              <a:gd name="connsiteX4" fmla="*/ 2336800 w 2339175"/>
              <a:gd name="connsiteY4" fmla="*/ 0 h 455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9175" h="455383">
                <a:moveTo>
                  <a:pt x="2336800" y="0"/>
                </a:moveTo>
                <a:lnTo>
                  <a:pt x="0" y="442912"/>
                </a:lnTo>
                <a:lnTo>
                  <a:pt x="2374" y="455383"/>
                </a:lnTo>
                <a:lnTo>
                  <a:pt x="2339174" y="12471"/>
                </a:lnTo>
                <a:lnTo>
                  <a:pt x="2336800" y="0"/>
                </a:ln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72911" y="4135729"/>
            <a:ext cx="120256" cy="120650"/>
          </a:xfrm>
          <a:custGeom>
            <a:avLst/>
            <a:gdLst>
              <a:gd name="connsiteX0" fmla="*/ 0 w 120256"/>
              <a:gd name="connsiteY0" fmla="*/ 59842 h 120650"/>
              <a:gd name="connsiteX1" fmla="*/ 59931 w 120256"/>
              <a:gd name="connsiteY1" fmla="*/ 0 h 120650"/>
              <a:gd name="connsiteX2" fmla="*/ 120256 w 120256"/>
              <a:gd name="connsiteY2" fmla="*/ 60325 h 120650"/>
              <a:gd name="connsiteX3" fmla="*/ 59931 w 120256"/>
              <a:gd name="connsiteY3" fmla="*/ 120650 h 120650"/>
              <a:gd name="connsiteX4" fmla="*/ 0 w 120256"/>
              <a:gd name="connsiteY4" fmla="*/ 59842 h 120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256" h="120650">
                <a:moveTo>
                  <a:pt x="0" y="59842"/>
                </a:moveTo>
                <a:cubicBezTo>
                  <a:pt x="-393" y="27012"/>
                  <a:pt x="26619" y="0"/>
                  <a:pt x="59931" y="0"/>
                </a:cubicBezTo>
                <a:cubicBezTo>
                  <a:pt x="93256" y="0"/>
                  <a:pt x="120256" y="27012"/>
                  <a:pt x="120256" y="60325"/>
                </a:cubicBezTo>
                <a:cubicBezTo>
                  <a:pt x="120256" y="93649"/>
                  <a:pt x="93256" y="120650"/>
                  <a:pt x="59931" y="120650"/>
                </a:cubicBezTo>
                <a:cubicBezTo>
                  <a:pt x="26619" y="120650"/>
                  <a:pt x="-393" y="93649"/>
                  <a:pt x="0" y="59842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9143" y="3700754"/>
            <a:ext cx="3076575" cy="12700"/>
          </a:xfrm>
          <a:custGeom>
            <a:avLst/>
            <a:gdLst>
              <a:gd name="connsiteX0" fmla="*/ 0 w 3076575"/>
              <a:gd name="connsiteY0" fmla="*/ 6350 h 12700"/>
              <a:gd name="connsiteX1" fmla="*/ 3076574 w 307657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76575" h="12700">
                <a:moveTo>
                  <a:pt x="0" y="6350"/>
                </a:moveTo>
                <a:lnTo>
                  <a:pt x="3076574" y="6350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9143" y="4631029"/>
            <a:ext cx="3076575" cy="12700"/>
          </a:xfrm>
          <a:custGeom>
            <a:avLst/>
            <a:gdLst>
              <a:gd name="connsiteX0" fmla="*/ 0 w 3076575"/>
              <a:gd name="connsiteY0" fmla="*/ 6350 h 12700"/>
              <a:gd name="connsiteX1" fmla="*/ 3076574 w 307657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76575" h="12700">
                <a:moveTo>
                  <a:pt x="0" y="6350"/>
                </a:moveTo>
                <a:lnTo>
                  <a:pt x="3076574" y="6350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9143" y="5496217"/>
            <a:ext cx="3076575" cy="12700"/>
          </a:xfrm>
          <a:custGeom>
            <a:avLst/>
            <a:gdLst>
              <a:gd name="connsiteX0" fmla="*/ 0 w 3076575"/>
              <a:gd name="connsiteY0" fmla="*/ 6350 h 12700"/>
              <a:gd name="connsiteX1" fmla="*/ 3076574 w 307657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76575" h="12700">
                <a:moveTo>
                  <a:pt x="0" y="6350"/>
                </a:moveTo>
                <a:lnTo>
                  <a:pt x="3076574" y="6350"/>
                </a:lnTo>
              </a:path>
            </a:pathLst>
          </a:custGeom>
          <a:ln w="1270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4880" y="5181155"/>
            <a:ext cx="2359126" cy="327711"/>
          </a:xfrm>
          <a:custGeom>
            <a:avLst/>
            <a:gdLst>
              <a:gd name="connsiteX0" fmla="*/ 2357437 w 2359126"/>
              <a:gd name="connsiteY0" fmla="*/ 0 h 327711"/>
              <a:gd name="connsiteX1" fmla="*/ 0 w 2359126"/>
              <a:gd name="connsiteY1" fmla="*/ 315125 h 327711"/>
              <a:gd name="connsiteX2" fmla="*/ 1689 w 2359126"/>
              <a:gd name="connsiteY2" fmla="*/ 327711 h 327711"/>
              <a:gd name="connsiteX3" fmla="*/ 2359126 w 2359126"/>
              <a:gd name="connsiteY3" fmla="*/ 12585 h 327711"/>
              <a:gd name="connsiteX4" fmla="*/ 2357437 w 2359126"/>
              <a:gd name="connsiteY4" fmla="*/ 0 h 327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59126" h="327711">
                <a:moveTo>
                  <a:pt x="2357437" y="0"/>
                </a:moveTo>
                <a:lnTo>
                  <a:pt x="0" y="315125"/>
                </a:lnTo>
                <a:lnTo>
                  <a:pt x="1689" y="327711"/>
                </a:lnTo>
                <a:lnTo>
                  <a:pt x="2359126" y="12585"/>
                </a:lnTo>
                <a:lnTo>
                  <a:pt x="2357437" y="0"/>
                </a:lnTo>
              </a:path>
            </a:pathLst>
          </a:custGeom>
          <a:solidFill>
            <a:srgbClr val="adba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92723" y="5126329"/>
            <a:ext cx="122669" cy="122237"/>
          </a:xfrm>
          <a:custGeom>
            <a:avLst/>
            <a:gdLst>
              <a:gd name="connsiteX0" fmla="*/ 0 w 122669"/>
              <a:gd name="connsiteY0" fmla="*/ 61366 h 122237"/>
              <a:gd name="connsiteX1" fmla="*/ 61557 w 122669"/>
              <a:gd name="connsiteY1" fmla="*/ 0 h 122237"/>
              <a:gd name="connsiteX2" fmla="*/ 122669 w 122669"/>
              <a:gd name="connsiteY2" fmla="*/ 61124 h 122237"/>
              <a:gd name="connsiteX3" fmla="*/ 61557 w 122669"/>
              <a:gd name="connsiteY3" fmla="*/ 122237 h 122237"/>
              <a:gd name="connsiteX4" fmla="*/ 0 w 122669"/>
              <a:gd name="connsiteY4" fmla="*/ 61366 h 122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669" h="122237">
                <a:moveTo>
                  <a:pt x="0" y="61366"/>
                </a:moveTo>
                <a:cubicBezTo>
                  <a:pt x="431" y="27368"/>
                  <a:pt x="27800" y="0"/>
                  <a:pt x="61557" y="0"/>
                </a:cubicBezTo>
                <a:cubicBezTo>
                  <a:pt x="95313" y="0"/>
                  <a:pt x="122669" y="27368"/>
                  <a:pt x="122669" y="61124"/>
                </a:cubicBezTo>
                <a:cubicBezTo>
                  <a:pt x="122669" y="94881"/>
                  <a:pt x="95313" y="122237"/>
                  <a:pt x="61557" y="122237"/>
                </a:cubicBezTo>
                <a:cubicBezTo>
                  <a:pt x="27800" y="122237"/>
                  <a:pt x="431" y="94881"/>
                  <a:pt x="0" y="61366"/>
                </a:cubicBez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905000"/>
            <a:ext cx="3835400" cy="382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35100" y="355600"/>
            <a:ext cx="4965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今天的内容：看看微服务的世界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67700" y="2997200"/>
            <a:ext cx="30734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内容：只罗列，不展开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范围：遗漏是必然的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建议：一家之言，仅参考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2933700"/>
            <a:ext cx="2349500" cy="245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50800" algn="l"/>
              </a:tabLst>
            </a:pPr>
            <a:r>
              <a:rPr lang="en-US" altLang="zh-CN" sz="36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基础设施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100"/>
              </a:lnSpc>
              <a:tabLst>
                <a:tab pos="50800" algn="l"/>
              </a:tabLst>
            </a:pPr>
            <a:r>
              <a:rPr lang="en-US" altLang="zh-CN" sz="36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微服务框架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2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36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核心技术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63700" y="368300"/>
            <a:ext cx="3886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：一段辉煌的历史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2362200"/>
            <a:ext cx="94742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"DUBBO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是一个分布式服务框架，致力于提供高性能和透明化的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RPC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远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程服务调用方案，是阿里巴巴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SOA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服务化治理方案的核心框架，每天为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2,000+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个服务提供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3,000,000,000+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次访问量支持，并被广泛应用于阿里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巴巴集团的各成员站点。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"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89700" y="4381500"/>
            <a:ext cx="4572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  <a:tabLst>
							</a:tabLst>
            </a:pPr>
            <a:r>
              <a:rPr lang="en-US" altLang="zh-CN" sz="2795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来自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官方的介绍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63700" y="368300"/>
            <a:ext cx="3886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：令人叹息的现状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2209800"/>
            <a:ext cx="73152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阿里放弃了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，内部改为使用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HSF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框架</a:t>
            </a:r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开发团队解散，合并到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HSF</a:t>
            </a:r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阿里停止对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的支持和后续更新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4000500"/>
            <a:ext cx="9664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在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2012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年底之后基本就不再继续，后续也只有极少量的更新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714500" y="368300"/>
            <a:ext cx="37719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DubboX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：延续，但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1841500"/>
            <a:ext cx="4521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当当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fork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并推出了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dubbox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2438400"/>
            <a:ext cx="8229600" cy="227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支持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REST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风格远程调用，并增加了一些新的特性</a:t>
            </a:r>
          </a:p>
          <a:p>
            <a:pPr>
              <a:lnSpc>
                <a:spcPts val="46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DubboX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陆续有一些版本发布，但只是简单修复</a:t>
            </a:r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最重要的：后续没有任何功能性的发展计划</a:t>
            </a:r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路，貌似也是走到头了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34211" y="3189732"/>
            <a:ext cx="2052827" cy="106679"/>
          </a:xfrm>
          <a:custGeom>
            <a:avLst/>
            <a:gdLst>
              <a:gd name="connsiteX0" fmla="*/ 0 w 2052827"/>
              <a:gd name="connsiteY0" fmla="*/ 0 h 106679"/>
              <a:gd name="connsiteX1" fmla="*/ 2052827 w 2052827"/>
              <a:gd name="connsiteY1" fmla="*/ 0 h 106679"/>
              <a:gd name="connsiteX2" fmla="*/ 2052827 w 2052827"/>
              <a:gd name="connsiteY2" fmla="*/ 106679 h 106679"/>
              <a:gd name="connsiteX3" fmla="*/ 0 w 2052827"/>
              <a:gd name="connsiteY3" fmla="*/ 106679 h 106679"/>
              <a:gd name="connsiteX4" fmla="*/ 0 w 2052827"/>
              <a:gd name="connsiteY4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2827" h="106679">
                <a:moveTo>
                  <a:pt x="0" y="0"/>
                </a:moveTo>
                <a:lnTo>
                  <a:pt x="2052827" y="0"/>
                </a:lnTo>
                <a:lnTo>
                  <a:pt x="2052827" y="106679"/>
                </a:lnTo>
                <a:lnTo>
                  <a:pt x="0" y="106679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00755" y="3189732"/>
            <a:ext cx="2052828" cy="106679"/>
          </a:xfrm>
          <a:custGeom>
            <a:avLst/>
            <a:gdLst>
              <a:gd name="connsiteX0" fmla="*/ 0 w 2052828"/>
              <a:gd name="connsiteY0" fmla="*/ 0 h 106679"/>
              <a:gd name="connsiteX1" fmla="*/ 2052828 w 2052828"/>
              <a:gd name="connsiteY1" fmla="*/ 0 h 106679"/>
              <a:gd name="connsiteX2" fmla="*/ 2052828 w 2052828"/>
              <a:gd name="connsiteY2" fmla="*/ 106679 h 106679"/>
              <a:gd name="connsiteX3" fmla="*/ 0 w 2052828"/>
              <a:gd name="connsiteY3" fmla="*/ 106679 h 106679"/>
              <a:gd name="connsiteX4" fmla="*/ 0 w 2052828"/>
              <a:gd name="connsiteY4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2828" h="106679">
                <a:moveTo>
                  <a:pt x="0" y="0"/>
                </a:moveTo>
                <a:lnTo>
                  <a:pt x="2052828" y="0"/>
                </a:lnTo>
                <a:lnTo>
                  <a:pt x="2052828" y="106679"/>
                </a:lnTo>
                <a:lnTo>
                  <a:pt x="0" y="106679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67300" y="3189732"/>
            <a:ext cx="2052828" cy="106679"/>
          </a:xfrm>
          <a:custGeom>
            <a:avLst/>
            <a:gdLst>
              <a:gd name="connsiteX0" fmla="*/ 0 w 2052828"/>
              <a:gd name="connsiteY0" fmla="*/ 0 h 106679"/>
              <a:gd name="connsiteX1" fmla="*/ 2052828 w 2052828"/>
              <a:gd name="connsiteY1" fmla="*/ 0 h 106679"/>
              <a:gd name="connsiteX2" fmla="*/ 2052828 w 2052828"/>
              <a:gd name="connsiteY2" fmla="*/ 106679 h 106679"/>
              <a:gd name="connsiteX3" fmla="*/ 0 w 2052828"/>
              <a:gd name="connsiteY3" fmla="*/ 106679 h 106679"/>
              <a:gd name="connsiteX4" fmla="*/ 0 w 2052828"/>
              <a:gd name="connsiteY4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2828" h="106679">
                <a:moveTo>
                  <a:pt x="0" y="0"/>
                </a:moveTo>
                <a:lnTo>
                  <a:pt x="2052828" y="0"/>
                </a:lnTo>
                <a:lnTo>
                  <a:pt x="2052828" y="106679"/>
                </a:lnTo>
                <a:lnTo>
                  <a:pt x="0" y="106679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33843" y="3189732"/>
            <a:ext cx="2052828" cy="106679"/>
          </a:xfrm>
          <a:custGeom>
            <a:avLst/>
            <a:gdLst>
              <a:gd name="connsiteX0" fmla="*/ 0 w 2052828"/>
              <a:gd name="connsiteY0" fmla="*/ 0 h 106679"/>
              <a:gd name="connsiteX1" fmla="*/ 2052828 w 2052828"/>
              <a:gd name="connsiteY1" fmla="*/ 0 h 106679"/>
              <a:gd name="connsiteX2" fmla="*/ 2052828 w 2052828"/>
              <a:gd name="connsiteY2" fmla="*/ 106679 h 106679"/>
              <a:gd name="connsiteX3" fmla="*/ 0 w 2052828"/>
              <a:gd name="connsiteY3" fmla="*/ 106679 h 106679"/>
              <a:gd name="connsiteX4" fmla="*/ 0 w 2052828"/>
              <a:gd name="connsiteY4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2828" h="106679">
                <a:moveTo>
                  <a:pt x="0" y="0"/>
                </a:moveTo>
                <a:lnTo>
                  <a:pt x="2052828" y="0"/>
                </a:lnTo>
                <a:lnTo>
                  <a:pt x="2052828" y="106679"/>
                </a:lnTo>
                <a:lnTo>
                  <a:pt x="0" y="106679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01911" y="3189732"/>
            <a:ext cx="2052828" cy="106679"/>
          </a:xfrm>
          <a:custGeom>
            <a:avLst/>
            <a:gdLst>
              <a:gd name="connsiteX0" fmla="*/ 0 w 2052828"/>
              <a:gd name="connsiteY0" fmla="*/ 0 h 106679"/>
              <a:gd name="connsiteX1" fmla="*/ 2052828 w 2052828"/>
              <a:gd name="connsiteY1" fmla="*/ 0 h 106679"/>
              <a:gd name="connsiteX2" fmla="*/ 2052828 w 2052828"/>
              <a:gd name="connsiteY2" fmla="*/ 106679 h 106679"/>
              <a:gd name="connsiteX3" fmla="*/ 0 w 2052828"/>
              <a:gd name="connsiteY3" fmla="*/ 106679 h 106679"/>
              <a:gd name="connsiteX4" fmla="*/ 0 w 2052828"/>
              <a:gd name="connsiteY4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2828" h="106679">
                <a:moveTo>
                  <a:pt x="0" y="0"/>
                </a:moveTo>
                <a:lnTo>
                  <a:pt x="2052828" y="0"/>
                </a:lnTo>
                <a:lnTo>
                  <a:pt x="2052828" y="106679"/>
                </a:lnTo>
                <a:lnTo>
                  <a:pt x="0" y="106679"/>
                </a:lnTo>
                <a:lnTo>
                  <a:pt x="0" y="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4685" y="2445562"/>
            <a:ext cx="72580" cy="58381"/>
          </a:xfrm>
          <a:custGeom>
            <a:avLst/>
            <a:gdLst>
              <a:gd name="connsiteX0" fmla="*/ 21780 w 72580"/>
              <a:gd name="connsiteY0" fmla="*/ 58381 h 58381"/>
              <a:gd name="connsiteX1" fmla="*/ 72580 w 72580"/>
              <a:gd name="connsiteY1" fmla="*/ 8077 h 58381"/>
              <a:gd name="connsiteX2" fmla="*/ 32664 w 72580"/>
              <a:gd name="connsiteY2" fmla="*/ 8077 h 58381"/>
              <a:gd name="connsiteX3" fmla="*/ 0 w 72580"/>
              <a:gd name="connsiteY3" fmla="*/ 40411 h 58381"/>
              <a:gd name="connsiteX4" fmla="*/ 0 w 72580"/>
              <a:gd name="connsiteY4" fmla="*/ 58381 h 58381"/>
              <a:gd name="connsiteX5" fmla="*/ 21780 w 72580"/>
              <a:gd name="connsiteY5" fmla="*/ 58381 h 58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2580" h="58381">
                <a:moveTo>
                  <a:pt x="21780" y="58381"/>
                </a:moveTo>
                <a:cubicBezTo>
                  <a:pt x="72580" y="8077"/>
                  <a:pt x="72580" y="8077"/>
                  <a:pt x="72580" y="8077"/>
                </a:cubicBezTo>
                <a:cubicBezTo>
                  <a:pt x="61696" y="-2692"/>
                  <a:pt x="43548" y="-2692"/>
                  <a:pt x="32664" y="8077"/>
                </a:cubicBezTo>
                <a:cubicBezTo>
                  <a:pt x="0" y="40411"/>
                  <a:pt x="0" y="40411"/>
                  <a:pt x="0" y="40411"/>
                </a:cubicBezTo>
                <a:cubicBezTo>
                  <a:pt x="-3619" y="44005"/>
                  <a:pt x="-3619" y="54787"/>
                  <a:pt x="0" y="58381"/>
                </a:cubicBezTo>
                <a:cubicBezTo>
                  <a:pt x="7264" y="65570"/>
                  <a:pt x="14516" y="65570"/>
                  <a:pt x="21780" y="5838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58729" y="2525420"/>
            <a:ext cx="58391" cy="74079"/>
          </a:xfrm>
          <a:custGeom>
            <a:avLst/>
            <a:gdLst>
              <a:gd name="connsiteX0" fmla="*/ 0 w 58391"/>
              <a:gd name="connsiteY0" fmla="*/ 51854 h 74079"/>
              <a:gd name="connsiteX1" fmla="*/ 0 w 58391"/>
              <a:gd name="connsiteY1" fmla="*/ 74079 h 74079"/>
              <a:gd name="connsiteX2" fmla="*/ 17970 w 58391"/>
              <a:gd name="connsiteY2" fmla="*/ 74079 h 74079"/>
              <a:gd name="connsiteX3" fmla="*/ 50304 w 58391"/>
              <a:gd name="connsiteY3" fmla="*/ 40741 h 74079"/>
              <a:gd name="connsiteX4" fmla="*/ 50304 w 58391"/>
              <a:gd name="connsiteY4" fmla="*/ 0 h 74079"/>
              <a:gd name="connsiteX5" fmla="*/ 0 w 58391"/>
              <a:gd name="connsiteY5" fmla="*/ 51854 h 74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8391" h="74079">
                <a:moveTo>
                  <a:pt x="0" y="51854"/>
                </a:moveTo>
                <a:cubicBezTo>
                  <a:pt x="-7175" y="59258"/>
                  <a:pt x="-7175" y="66675"/>
                  <a:pt x="0" y="74079"/>
                </a:cubicBezTo>
                <a:cubicBezTo>
                  <a:pt x="3594" y="77787"/>
                  <a:pt x="14376" y="77787"/>
                  <a:pt x="17970" y="74079"/>
                </a:cubicBezTo>
                <a:cubicBezTo>
                  <a:pt x="50304" y="40741"/>
                  <a:pt x="50304" y="40741"/>
                  <a:pt x="50304" y="40741"/>
                </a:cubicBezTo>
                <a:cubicBezTo>
                  <a:pt x="61086" y="29629"/>
                  <a:pt x="61086" y="11112"/>
                  <a:pt x="50304" y="0"/>
                </a:cubicBezTo>
                <a:lnTo>
                  <a:pt x="0" y="518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10850" y="2514307"/>
            <a:ext cx="37528" cy="36080"/>
          </a:xfrm>
          <a:custGeom>
            <a:avLst/>
            <a:gdLst>
              <a:gd name="connsiteX0" fmla="*/ 0 w 37528"/>
              <a:gd name="connsiteY0" fmla="*/ 7213 h 36080"/>
              <a:gd name="connsiteX1" fmla="*/ 0 w 37528"/>
              <a:gd name="connsiteY1" fmla="*/ 14427 h 36080"/>
              <a:gd name="connsiteX2" fmla="*/ 22517 w 37528"/>
              <a:gd name="connsiteY2" fmla="*/ 36080 h 36080"/>
              <a:gd name="connsiteX3" fmla="*/ 30022 w 37528"/>
              <a:gd name="connsiteY3" fmla="*/ 36080 h 36080"/>
              <a:gd name="connsiteX4" fmla="*/ 37528 w 37528"/>
              <a:gd name="connsiteY4" fmla="*/ 32473 h 36080"/>
              <a:gd name="connsiteX5" fmla="*/ 3759 w 37528"/>
              <a:gd name="connsiteY5" fmla="*/ 0 h 36080"/>
              <a:gd name="connsiteX6" fmla="*/ 0 w 37528"/>
              <a:gd name="connsiteY6" fmla="*/ 7213 h 36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7528" h="36080">
                <a:moveTo>
                  <a:pt x="0" y="7213"/>
                </a:moveTo>
                <a:cubicBezTo>
                  <a:pt x="-3746" y="7213"/>
                  <a:pt x="-3746" y="14427"/>
                  <a:pt x="0" y="14427"/>
                </a:cubicBezTo>
                <a:cubicBezTo>
                  <a:pt x="22517" y="36080"/>
                  <a:pt x="22517" y="36080"/>
                  <a:pt x="22517" y="36080"/>
                </a:cubicBezTo>
                <a:cubicBezTo>
                  <a:pt x="22517" y="39687"/>
                  <a:pt x="30022" y="39687"/>
                  <a:pt x="30022" y="36080"/>
                </a:cubicBezTo>
                <a:cubicBezTo>
                  <a:pt x="37528" y="32473"/>
                  <a:pt x="37528" y="32473"/>
                  <a:pt x="37528" y="32473"/>
                </a:cubicBezTo>
                <a:cubicBezTo>
                  <a:pt x="3759" y="0"/>
                  <a:pt x="3759" y="0"/>
                  <a:pt x="3759" y="0"/>
                </a:cubicBezTo>
                <a:lnTo>
                  <a:pt x="0" y="721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53128" y="2549996"/>
            <a:ext cx="59561" cy="59561"/>
          </a:xfrm>
          <a:custGeom>
            <a:avLst/>
            <a:gdLst>
              <a:gd name="connsiteX0" fmla="*/ 0 w 59561"/>
              <a:gd name="connsiteY0" fmla="*/ 59561 h 59561"/>
              <a:gd name="connsiteX1" fmla="*/ 58420 w 59561"/>
              <a:gd name="connsiteY1" fmla="*/ 1141 h 59561"/>
              <a:gd name="connsiteX2" fmla="*/ 0 w 59561"/>
              <a:gd name="connsiteY2" fmla="*/ 59561 h 595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9561" h="59561">
                <a:moveTo>
                  <a:pt x="0" y="59561"/>
                </a:moveTo>
                <a:cubicBezTo>
                  <a:pt x="29210" y="44955"/>
                  <a:pt x="73025" y="15745"/>
                  <a:pt x="58420" y="1141"/>
                </a:cubicBezTo>
                <a:cubicBezTo>
                  <a:pt x="43815" y="-13463"/>
                  <a:pt x="14605" y="30351"/>
                  <a:pt x="0" y="5956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00" y="2133600"/>
            <a:ext cx="6985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21100" y="2133600"/>
            <a:ext cx="6985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78500" y="2133600"/>
            <a:ext cx="6985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48600" y="2133600"/>
            <a:ext cx="6985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18700" y="2133600"/>
            <a:ext cx="6985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295400" y="368300"/>
            <a:ext cx="5054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：其兴也勃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其“</a:t>
            </a:r>
            <a:r>
              <a:rPr lang="en-US" altLang="zh-CN" sz="2795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亡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”也忽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93800" y="3238500"/>
            <a:ext cx="14097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3995" b="1" dirty="0" smtClean="0">
                <a:solidFill>
                  <a:srgbClr val="fefefe"/>
                </a:solidFill>
                <a:latin typeface="Times New Roman" pitchFamily="18" charset="0"/>
                <a:cs typeface="Times New Roman" pitchFamily="18" charset="0"/>
              </a:rPr>
              <a:t>2011</a:t>
            </a:r>
          </a:p>
          <a:p>
            <a:pPr>
              <a:lnSpc>
                <a:spcPts val="2900"/>
              </a:lnSpc>
              <a:tabLst>
                <a:tab pos="165100" algn="l"/>
              </a:tabLst>
            </a:pPr>
            <a:r>
              <a:rPr lang="en-US" altLang="zh-CN" sz="2795" b="1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开始开源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4572000"/>
            <a:ext cx="1473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起于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efefe"/>
                </a:solidFill>
                <a:latin typeface="Times New Roman" pitchFamily="18" charset="0"/>
                <a:cs typeface="Times New Roman" pitchFamily="18" charset="0"/>
              </a:rPr>
              <a:t>2.0.7</a:t>
            </a:r>
            <a:r>
              <a:rPr lang="en-US" altLang="zh-CN" sz="1800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版本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3238500"/>
            <a:ext cx="14097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3995" b="1" dirty="0" smtClean="0">
                <a:solidFill>
                  <a:srgbClr val="fefefe"/>
                </a:solidFill>
                <a:latin typeface="Times New Roman" pitchFamily="18" charset="0"/>
                <a:cs typeface="Times New Roman" pitchFamily="18" charset="0"/>
              </a:rPr>
              <a:t>2012</a:t>
            </a:r>
          </a:p>
          <a:p>
            <a:pPr>
              <a:lnSpc>
                <a:spcPts val="3300"/>
              </a:lnSpc>
              <a:tabLst>
                <a:tab pos="177800" algn="l"/>
              </a:tabLst>
            </a:pPr>
            <a:r>
              <a:rPr lang="en-US" altLang="zh-CN" sz="2795" b="1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频繁更新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4572000"/>
            <a:ext cx="2057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一年内发布了</a:t>
            </a:r>
            <a:r>
              <a:rPr lang="en-US" altLang="zh-CN" sz="1800" dirty="0" smtClean="0">
                <a:solidFill>
                  <a:srgbClr val="fefefe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en-US" altLang="zh-CN" sz="1800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个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小版本，叹为观止！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26100" y="3238500"/>
            <a:ext cx="1409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995" b="1" dirty="0" smtClean="0">
                <a:solidFill>
                  <a:srgbClr val="fefefe"/>
                </a:solidFill>
                <a:latin typeface="Times New Roman" pitchFamily="18" charset="0"/>
                <a:cs typeface="Times New Roman" pitchFamily="18" charset="0"/>
              </a:rPr>
              <a:t>2013</a:t>
            </a:r>
          </a:p>
          <a:p>
            <a:pPr>
              <a:lnSpc>
                <a:spcPts val="3000"/>
              </a:lnSpc>
              <a:tabLst>
                <a:tab pos="76200" algn="l"/>
              </a:tabLst>
            </a:pPr>
            <a:r>
              <a:rPr lang="en-US" altLang="zh-CN" sz="2795" b="1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戛然而止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48300" y="4533900"/>
            <a:ext cx="2514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年初发布了一个小版本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然后，就再没有然后</a:t>
            </a:r>
            <a:r>
              <a:rPr lang="en-US" altLang="zh-CN" sz="1800" dirty="0" smtClean="0">
                <a:solidFill>
                  <a:srgbClr val="fefefe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35900" y="3238500"/>
            <a:ext cx="10033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>
                <a:tab pos="127000" algn="l"/>
              </a:tabLst>
            </a:pPr>
            <a:r>
              <a:rPr lang="en-US" altLang="zh-CN" sz="3995" b="1" dirty="0" smtClean="0">
                <a:solidFill>
                  <a:srgbClr val="fefefe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沉寂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79000" y="3238500"/>
            <a:ext cx="11176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>
                <a:tab pos="190500" algn="l"/>
              </a:tabLst>
            </a:pPr>
            <a:r>
              <a:rPr lang="en-US" altLang="zh-CN" sz="3995" b="1" dirty="0" smtClean="0">
                <a:solidFill>
                  <a:srgbClr val="fefefe"/>
                </a:solidFill>
                <a:latin typeface="Times New Roman" pitchFamily="18" charset="0"/>
                <a:cs typeface="Times New Roman" pitchFamily="18" charset="0"/>
              </a:rPr>
              <a:t>2016</a:t>
            </a:r>
          </a:p>
          <a:p>
            <a:pPr>
              <a:lnSpc>
                <a:spcPts val="1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efefe"/>
                </a:solidFill>
                <a:latin typeface="微软雅黑" pitchFamily="18" charset="0"/>
                <a:cs typeface="微软雅黑" pitchFamily="18" charset="0"/>
              </a:rPr>
              <a:t>沉寂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915335" y="1208443"/>
            <a:ext cx="8813495" cy="1757260"/>
          </a:xfrm>
          <a:custGeom>
            <a:avLst/>
            <a:gdLst>
              <a:gd name="connsiteX0" fmla="*/ 2190064 w 8813495"/>
              <a:gd name="connsiteY0" fmla="*/ 1757260 h 1757260"/>
              <a:gd name="connsiteX1" fmla="*/ 2336368 w 8813495"/>
              <a:gd name="connsiteY1" fmla="*/ 1251292 h 1757260"/>
              <a:gd name="connsiteX2" fmla="*/ 0 w 8813495"/>
              <a:gd name="connsiteY2" fmla="*/ 664578 h 1757260"/>
              <a:gd name="connsiteX3" fmla="*/ 4406747 w 8813495"/>
              <a:gd name="connsiteY3" fmla="*/ 0 h 1757260"/>
              <a:gd name="connsiteX4" fmla="*/ 8813495 w 8813495"/>
              <a:gd name="connsiteY4" fmla="*/ 664578 h 1757260"/>
              <a:gd name="connsiteX5" fmla="*/ 4406747 w 8813495"/>
              <a:gd name="connsiteY5" fmla="*/ 1329156 h 1757260"/>
              <a:gd name="connsiteX6" fmla="*/ 3944188 w 8813495"/>
              <a:gd name="connsiteY6" fmla="*/ 1325968 h 1757260"/>
              <a:gd name="connsiteX7" fmla="*/ 2190064 w 8813495"/>
              <a:gd name="connsiteY7" fmla="*/ 1757260 h 1757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813495" h="1757260">
                <a:moveTo>
                  <a:pt x="2190064" y="1757260"/>
                </a:moveTo>
                <a:lnTo>
                  <a:pt x="2336368" y="1251292"/>
                </a:lnTo>
                <a:cubicBezTo>
                  <a:pt x="945807" y="1139520"/>
                  <a:pt x="0" y="918705"/>
                  <a:pt x="0" y="664578"/>
                </a:cubicBezTo>
                <a:cubicBezTo>
                  <a:pt x="0" y="297548"/>
                  <a:pt x="1972970" y="0"/>
                  <a:pt x="4406747" y="0"/>
                </a:cubicBezTo>
                <a:cubicBezTo>
                  <a:pt x="6840524" y="0"/>
                  <a:pt x="8813495" y="297548"/>
                  <a:pt x="8813495" y="664578"/>
                </a:cubicBezTo>
                <a:cubicBezTo>
                  <a:pt x="8813495" y="1031620"/>
                  <a:pt x="6840524" y="1329156"/>
                  <a:pt x="4406747" y="1329156"/>
                </a:cubicBezTo>
                <a:cubicBezTo>
                  <a:pt x="4250054" y="1329156"/>
                  <a:pt x="4095280" y="1327924"/>
                  <a:pt x="3944188" y="1325968"/>
                </a:cubicBezTo>
                <a:lnTo>
                  <a:pt x="2190064" y="175726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62100" y="2578100"/>
            <a:ext cx="9906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2100" y="4635500"/>
            <a:ext cx="9906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95600" y="1193800"/>
            <a:ext cx="8851900" cy="1790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81400" y="3606800"/>
            <a:ext cx="53848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17000" y="3606800"/>
            <a:ext cx="9779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035300" y="27940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86100" y="48387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38100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59200" y="2616200"/>
            <a:ext cx="43434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非常好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极富研究价值，即便是在废弃多年后的今天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0" y="3670300"/>
            <a:ext cx="35687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如果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能一直发展下来，前途不可限量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......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84600" y="4699000"/>
            <a:ext cx="5410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面对现实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已死，在生产上使用时请谨慎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仅代表个人意见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368300"/>
            <a:ext cx="85344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25400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总结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540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个人对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dubbo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停止发展深表遗憾：这个项目本来可以成为一</a:t>
            </a:r>
          </a:p>
          <a:p>
            <a:pPr>
              <a:lnSpc>
                <a:spcPts val="2100"/>
              </a:lnSpc>
              <a:tabLst>
                <a:tab pos="2540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个伟大的项目，尤其在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2015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年微服务和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docker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盛行之后，本</a:t>
            </a:r>
          </a:p>
          <a:p>
            <a:pPr>
              <a:lnSpc>
                <a:spcPts val="2100"/>
              </a:lnSpc>
              <a:tabLst>
                <a:tab pos="2540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可以有更大的发挥空间，可惜了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487923" y="4018788"/>
            <a:ext cx="432815" cy="356616"/>
          </a:xfrm>
          <a:custGeom>
            <a:avLst/>
            <a:gdLst>
              <a:gd name="connsiteX0" fmla="*/ 0 w 432815"/>
              <a:gd name="connsiteY0" fmla="*/ 205740 h 356616"/>
              <a:gd name="connsiteX1" fmla="*/ 242316 w 432815"/>
              <a:gd name="connsiteY1" fmla="*/ 76200 h 356616"/>
              <a:gd name="connsiteX2" fmla="*/ 201167 w 432815"/>
              <a:gd name="connsiteY2" fmla="*/ 0 h 356616"/>
              <a:gd name="connsiteX3" fmla="*/ 432816 w 432815"/>
              <a:gd name="connsiteY3" fmla="*/ 71627 h 356616"/>
              <a:gd name="connsiteX4" fmla="*/ 362711 w 432815"/>
              <a:gd name="connsiteY4" fmla="*/ 303276 h 356616"/>
              <a:gd name="connsiteX5" fmla="*/ 321564 w 432815"/>
              <a:gd name="connsiteY5" fmla="*/ 227076 h 356616"/>
              <a:gd name="connsiteX6" fmla="*/ 79247 w 432815"/>
              <a:gd name="connsiteY6" fmla="*/ 356615 h 356616"/>
              <a:gd name="connsiteX7" fmla="*/ 0 w 432815"/>
              <a:gd name="connsiteY7" fmla="*/ 205740 h 356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32815" h="356616">
                <a:moveTo>
                  <a:pt x="0" y="205740"/>
                </a:moveTo>
                <a:lnTo>
                  <a:pt x="242316" y="76200"/>
                </a:lnTo>
                <a:lnTo>
                  <a:pt x="201167" y="0"/>
                </a:lnTo>
                <a:lnTo>
                  <a:pt x="432816" y="71627"/>
                </a:lnTo>
                <a:lnTo>
                  <a:pt x="362711" y="303276"/>
                </a:lnTo>
                <a:lnTo>
                  <a:pt x="321564" y="227076"/>
                </a:lnTo>
                <a:lnTo>
                  <a:pt x="79247" y="356615"/>
                </a:lnTo>
                <a:lnTo>
                  <a:pt x="0" y="20574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43100" y="2209800"/>
            <a:ext cx="3606800" cy="3746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29300" y="2641600"/>
            <a:ext cx="19558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7900" y="3073400"/>
            <a:ext cx="16383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159500" y="3009900"/>
            <a:ext cx="12700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27000" algn="l"/>
                <a:tab pos="2540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高性能</a:t>
            </a:r>
          </a:p>
          <a:p>
            <a:pPr>
              <a:lnSpc>
                <a:spcPts val="2400"/>
              </a:lnSpc>
              <a:tabLst>
                <a:tab pos="127000" algn="l"/>
                <a:tab pos="254000" algn="l"/>
              </a:tabLst>
            </a:pP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分布式服务</a:t>
            </a:r>
          </a:p>
          <a:p>
            <a:pPr>
              <a:lnSpc>
                <a:spcPts val="2300"/>
              </a:lnSpc>
              <a:tabLst>
                <a:tab pos="127000" algn="l"/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快速开发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368300"/>
            <a:ext cx="3644900" cy="260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435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Motan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：下一个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4351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高效的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RPC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27400" y="3784600"/>
            <a:ext cx="800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配置方式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03600" y="5181600"/>
            <a:ext cx="596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高可用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47900" y="3302000"/>
            <a:ext cx="8001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SPI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扩展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服务发现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57700" y="3302000"/>
            <a:ext cx="8001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服务治理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负载均衡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0" y="4165600"/>
            <a:ext cx="23114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2016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795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月开源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803400" y="368300"/>
            <a:ext cx="2044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Motan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：初衷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2235200"/>
            <a:ext cx="100838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“Dubbo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功能上比较丰富，但当时我们想要一个比较轻量的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RPC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框架，方便我们做一些适合自己业务场景的改造和功能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feature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以达到内部业务平滑改造和迁移的目的。这种情况下，在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上改的成本可能比重新写一套更高。最终我们决定开发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motan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RPC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。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97400" y="4775200"/>
            <a:ext cx="6324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004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微博解释他们开发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Motan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而不是使用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的原因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261143" y="4568952"/>
            <a:ext cx="4509529" cy="945895"/>
          </a:xfrm>
          <a:custGeom>
            <a:avLst/>
            <a:gdLst>
              <a:gd name="connsiteX0" fmla="*/ 1106640 w 4509529"/>
              <a:gd name="connsiteY0" fmla="*/ 0 h 945895"/>
              <a:gd name="connsiteX1" fmla="*/ 1708620 w 4509529"/>
              <a:gd name="connsiteY1" fmla="*/ 54863 h 945895"/>
              <a:gd name="connsiteX2" fmla="*/ 2254770 w 4509529"/>
              <a:gd name="connsiteY2" fmla="*/ 41808 h 945895"/>
              <a:gd name="connsiteX3" fmla="*/ 4509529 w 4509529"/>
              <a:gd name="connsiteY3" fmla="*/ 493852 h 945895"/>
              <a:gd name="connsiteX4" fmla="*/ 2254770 w 4509529"/>
              <a:gd name="connsiteY4" fmla="*/ 945895 h 945895"/>
              <a:gd name="connsiteX5" fmla="*/ 0 w 4509529"/>
              <a:gd name="connsiteY5" fmla="*/ 493852 h 945895"/>
              <a:gd name="connsiteX6" fmla="*/ 929856 w 4509529"/>
              <a:gd name="connsiteY6" fmla="*/ 128015 h 945895"/>
              <a:gd name="connsiteX7" fmla="*/ 1106640 w 4509529"/>
              <a:gd name="connsiteY7" fmla="*/ 0 h 945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09529" h="945895">
                <a:moveTo>
                  <a:pt x="1106640" y="0"/>
                </a:moveTo>
                <a:lnTo>
                  <a:pt x="1708620" y="54863"/>
                </a:lnTo>
                <a:cubicBezTo>
                  <a:pt x="1883600" y="46430"/>
                  <a:pt x="2066480" y="41808"/>
                  <a:pt x="2254770" y="41808"/>
                </a:cubicBezTo>
                <a:cubicBezTo>
                  <a:pt x="3500030" y="41808"/>
                  <a:pt x="4509529" y="244195"/>
                  <a:pt x="4509529" y="493852"/>
                </a:cubicBezTo>
                <a:cubicBezTo>
                  <a:pt x="4509529" y="743508"/>
                  <a:pt x="3500030" y="945895"/>
                  <a:pt x="2254770" y="945895"/>
                </a:cubicBezTo>
                <a:cubicBezTo>
                  <a:pt x="1009497" y="945895"/>
                  <a:pt x="0" y="743508"/>
                  <a:pt x="0" y="493852"/>
                </a:cubicBezTo>
                <a:cubicBezTo>
                  <a:pt x="0" y="343509"/>
                  <a:pt x="366102" y="210299"/>
                  <a:pt x="929856" y="128015"/>
                </a:cubicBezTo>
                <a:lnTo>
                  <a:pt x="1106640" y="0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0" y="4546600"/>
            <a:ext cx="45466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25600" y="368300"/>
            <a:ext cx="24003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Motan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：技术栈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2235200"/>
            <a:ext cx="5905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底层通讯引擎采用了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Netty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网络框架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2832100"/>
            <a:ext cx="6794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序列化协议支持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Hessian2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和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序列化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3429000"/>
            <a:ext cx="82169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通讯协议支持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Motan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memcached</a:t>
            </a:r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服务注册支持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zookeeper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和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consul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00500" y="4800600"/>
            <a:ext cx="2971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比较有意思的是：微博内部使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00500" y="5041900"/>
            <a:ext cx="2743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用的是基于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redis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vintage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Wingdings" pitchFamily="18" charset="0"/>
                <a:cs typeface="Wingdings" pitchFamily="18" charset="0"/>
              </a:rPr>
              <a:t>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5600" y="1879600"/>
            <a:ext cx="9906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25600" y="3937000"/>
            <a:ext cx="9906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44900" y="2908300"/>
            <a:ext cx="53848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0500" y="2908300"/>
            <a:ext cx="9906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22700" y="5054600"/>
            <a:ext cx="53848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5600" y="5054600"/>
            <a:ext cx="9779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778000" y="368300"/>
            <a:ext cx="18923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Motan: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总结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98800" y="20955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41402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75100" y="31115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35400" y="1917700"/>
            <a:ext cx="3657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潜质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年轻，更新积极，有极大的发展潜力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35500" y="2971800"/>
            <a:ext cx="32004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现状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刚出来，功能和稳定性有待观察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48100" y="4000500"/>
            <a:ext cx="48768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使用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轻量级，入门门槛比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dubbo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低，但是特性少很多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40200" y="52451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75200" y="5118100"/>
            <a:ext cx="3848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局限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对跨语言调用支持较差，主要支持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487923" y="4018788"/>
            <a:ext cx="432815" cy="356616"/>
          </a:xfrm>
          <a:custGeom>
            <a:avLst/>
            <a:gdLst>
              <a:gd name="connsiteX0" fmla="*/ 0 w 432815"/>
              <a:gd name="connsiteY0" fmla="*/ 205740 h 356616"/>
              <a:gd name="connsiteX1" fmla="*/ 242316 w 432815"/>
              <a:gd name="connsiteY1" fmla="*/ 76200 h 356616"/>
              <a:gd name="connsiteX2" fmla="*/ 201167 w 432815"/>
              <a:gd name="connsiteY2" fmla="*/ 0 h 356616"/>
              <a:gd name="connsiteX3" fmla="*/ 432816 w 432815"/>
              <a:gd name="connsiteY3" fmla="*/ 71627 h 356616"/>
              <a:gd name="connsiteX4" fmla="*/ 362711 w 432815"/>
              <a:gd name="connsiteY4" fmla="*/ 303276 h 356616"/>
              <a:gd name="connsiteX5" fmla="*/ 321564 w 432815"/>
              <a:gd name="connsiteY5" fmla="*/ 227076 h 356616"/>
              <a:gd name="connsiteX6" fmla="*/ 79247 w 432815"/>
              <a:gd name="connsiteY6" fmla="*/ 356615 h 356616"/>
              <a:gd name="connsiteX7" fmla="*/ 0 w 432815"/>
              <a:gd name="connsiteY7" fmla="*/ 205740 h 356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32815" h="356616">
                <a:moveTo>
                  <a:pt x="0" y="205740"/>
                </a:moveTo>
                <a:lnTo>
                  <a:pt x="242316" y="76200"/>
                </a:lnTo>
                <a:lnTo>
                  <a:pt x="201167" y="0"/>
                </a:lnTo>
                <a:lnTo>
                  <a:pt x="432816" y="71627"/>
                </a:lnTo>
                <a:lnTo>
                  <a:pt x="362711" y="303276"/>
                </a:lnTo>
                <a:lnTo>
                  <a:pt x="321564" y="227076"/>
                </a:lnTo>
                <a:lnTo>
                  <a:pt x="79247" y="356615"/>
                </a:lnTo>
                <a:lnTo>
                  <a:pt x="0" y="205740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85631" y="2772155"/>
            <a:ext cx="2958084" cy="992123"/>
          </a:xfrm>
          <a:custGeom>
            <a:avLst/>
            <a:gdLst>
              <a:gd name="connsiteX0" fmla="*/ 0 w 2958084"/>
              <a:gd name="connsiteY0" fmla="*/ 0 h 992123"/>
              <a:gd name="connsiteX1" fmla="*/ 2958084 w 2958084"/>
              <a:gd name="connsiteY1" fmla="*/ 0 h 992123"/>
              <a:gd name="connsiteX2" fmla="*/ 2958084 w 2958084"/>
              <a:gd name="connsiteY2" fmla="*/ 992123 h 992123"/>
              <a:gd name="connsiteX3" fmla="*/ 0 w 2958084"/>
              <a:gd name="connsiteY3" fmla="*/ 992123 h 992123"/>
              <a:gd name="connsiteX4" fmla="*/ 0 w 2958084"/>
              <a:gd name="connsiteY4" fmla="*/ 0 h 992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4" h="992123">
                <a:moveTo>
                  <a:pt x="0" y="0"/>
                </a:moveTo>
                <a:lnTo>
                  <a:pt x="2958084" y="0"/>
                </a:lnTo>
                <a:lnTo>
                  <a:pt x="2958084" y="992123"/>
                </a:lnTo>
                <a:lnTo>
                  <a:pt x="0" y="992123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43100" y="2209800"/>
            <a:ext cx="3606800" cy="3746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29300" y="2641600"/>
            <a:ext cx="19558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70900" y="2755900"/>
            <a:ext cx="2984500" cy="1016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286500" y="3009900"/>
            <a:ext cx="10160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27000" algn="l"/>
                <a:tab pos="444500" algn="l"/>
              </a:tabLst>
            </a:pP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云端环境</a:t>
            </a:r>
          </a:p>
          <a:p>
            <a:pPr>
              <a:lnSpc>
                <a:spcPts val="2500"/>
              </a:lnSpc>
              <a:tabLst>
                <a:tab pos="127000" algn="l"/>
                <a:tab pos="4445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2200"/>
              </a:lnSpc>
              <a:tabLst>
                <a:tab pos="127000" algn="l"/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微服务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355600"/>
            <a:ext cx="5029200" cy="259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20574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OSS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：微服务演进的典范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网关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784600"/>
            <a:ext cx="3937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EC2</a:t>
            </a:r>
          </a:p>
          <a:p>
            <a:pPr>
              <a:lnSpc>
                <a:spcPts val="2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03600" y="51816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熔断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47900" y="4546600"/>
            <a:ext cx="80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服务发现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3162300"/>
            <a:ext cx="800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分布式</a:t>
            </a:r>
          </a:p>
          <a:p>
            <a:pPr>
              <a:lnSpc>
                <a:spcPts val="2200"/>
              </a:lnSpc>
              <a:tabLst>
                <a:tab pos="1016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配置管理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60900" y="33020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容错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57700" y="4546600"/>
            <a:ext cx="80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负载均衡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97800" y="3873500"/>
            <a:ext cx="42418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Netflix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Open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Source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Software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432300" y="2146300"/>
            <a:ext cx="101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Netflix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OSS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69000" y="2197100"/>
            <a:ext cx="952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43300" y="2603500"/>
            <a:ext cx="469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gRPC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05300" y="2755900"/>
            <a:ext cx="546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Qconf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56400" y="2768600"/>
            <a:ext cx="673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HTTP/2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3086100"/>
            <a:ext cx="1054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Governator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04200" y="3289300"/>
            <a:ext cx="647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Spotify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72300" y="3505200"/>
            <a:ext cx="546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Mantl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53200" y="3848100"/>
            <a:ext cx="342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CAT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75700" y="3860800"/>
            <a:ext cx="215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F5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42200" y="3898900"/>
            <a:ext cx="723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Grafana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4279900"/>
            <a:ext cx="698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SkyDNS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95900" y="4406900"/>
            <a:ext cx="635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Karyon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0" y="4432300"/>
            <a:ext cx="673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Disconf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5270500"/>
            <a:ext cx="469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Mina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5537200"/>
            <a:ext cx="609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Dubbo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45300" y="5562600"/>
            <a:ext cx="304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LVS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3556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璀璨群星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1473200"/>
            <a:ext cx="1054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Dropwizard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45600" y="1473200"/>
            <a:ext cx="1079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MVC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42200" y="1244600"/>
            <a:ext cx="1612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Spark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Framework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43700" y="1524000"/>
            <a:ext cx="393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etcd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1358900"/>
            <a:ext cx="1041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SmartStack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0" y="1219200"/>
            <a:ext cx="393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Zuul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77000" y="4343400"/>
            <a:ext cx="2819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HATEOAS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Vamp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09100" y="2209800"/>
            <a:ext cx="2133600" cy="331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39700" algn="l"/>
                <a:tab pos="279400" algn="l"/>
                <a:tab pos="292100" algn="l"/>
                <a:tab pos="635000" algn="l"/>
                <a:tab pos="13208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Apache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Doozer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39700" algn="l"/>
                <a:tab pos="279400" algn="l"/>
                <a:tab pos="292100" algn="l"/>
                <a:tab pos="635000" algn="l"/>
                <a:tab pos="1320800" algn="l"/>
              </a:tabLst>
            </a:pPr>
            <a:r>
              <a:rPr lang="en-US" altLang="zh-CN" dirty="0" smtClean="0"/>
              <a:t>			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Archaius</a:t>
            </a:r>
          </a:p>
          <a:p>
            <a:pPr>
              <a:lnSpc>
                <a:spcPts val="1500"/>
              </a:lnSpc>
              <a:tabLst>
                <a:tab pos="139700" algn="l"/>
                <a:tab pos="279400" algn="l"/>
                <a:tab pos="292100" algn="l"/>
                <a:tab pos="635000" algn="l"/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Motan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39700" algn="l"/>
                <a:tab pos="279400" algn="l"/>
                <a:tab pos="292100" algn="l"/>
                <a:tab pos="635000" algn="l"/>
                <a:tab pos="13208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Thrift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39700" algn="l"/>
                <a:tab pos="279400" algn="l"/>
                <a:tab pos="292100" algn="l"/>
                <a:tab pos="635000" algn="l"/>
                <a:tab pos="13208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Netflix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39700" algn="l"/>
                <a:tab pos="279400" algn="l"/>
                <a:tab pos="292100" algn="l"/>
                <a:tab pos="6350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NSQ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okhttp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2679700"/>
            <a:ext cx="7162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XNIO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Diamond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2032000"/>
            <a:ext cx="77089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66700" algn="l"/>
                <a:tab pos="533400" algn="l"/>
                <a:tab pos="1244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Jersey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66700" algn="l"/>
                <a:tab pos="533400" algn="l"/>
                <a:tab pos="1244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Consul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Prometheus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" algn="l"/>
                <a:tab pos="533400" algn="l"/>
                <a:tab pos="12446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Kafka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proxy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ELK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Zipkin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66700" algn="l"/>
                <a:tab pos="533400" algn="l"/>
                <a:tab pos="1244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Pinpoint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" algn="l"/>
                <a:tab pos="533400" algn="l"/>
                <a:tab pos="1244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ActiveMQ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NSQ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2921000"/>
            <a:ext cx="46863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30200" algn="l"/>
                <a:tab pos="723900" algn="l"/>
                <a:tab pos="838200" algn="l"/>
                <a:tab pos="1244600" algn="l"/>
                <a:tab pos="1612900" algn="l"/>
                <a:tab pos="2006600" algn="l"/>
                <a:tab pos="2400300" algn="l"/>
              </a:tabLst>
            </a:pPr>
            <a:r>
              <a:rPr lang="en-US" altLang="zh-CN" dirty="0" smtClean="0"/>
              <a:t>			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Eureka</a:t>
            </a:r>
          </a:p>
          <a:p>
            <a:pPr>
              <a:lnSpc>
                <a:spcPts val="1500"/>
              </a:lnSpc>
              <a:tabLst>
                <a:tab pos="330200" algn="l"/>
                <a:tab pos="723900" algn="l"/>
                <a:tab pos="838200" algn="l"/>
                <a:tab pos="1244600" algn="l"/>
                <a:tab pos="1612900" algn="l"/>
                <a:tab pos="2006600" algn="l"/>
                <a:tab pos="2400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HTrace</a:t>
            </a:r>
          </a:p>
          <a:p>
            <a:pPr>
              <a:lnSpc>
                <a:spcPts val="3200"/>
              </a:lnSpc>
              <a:tabLst>
                <a:tab pos="330200" algn="l"/>
                <a:tab pos="723900" algn="l"/>
                <a:tab pos="838200" algn="l"/>
                <a:tab pos="1244600" algn="l"/>
                <a:tab pos="1612900" algn="l"/>
                <a:tab pos="2006600" algn="l"/>
                <a:tab pos="2400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Serf</a:t>
            </a:r>
          </a:p>
          <a:p>
            <a:pPr>
              <a:lnSpc>
                <a:spcPts val="1900"/>
              </a:lnSpc>
              <a:tabLst>
                <a:tab pos="330200" algn="l"/>
                <a:tab pos="723900" algn="l"/>
                <a:tab pos="838200" algn="l"/>
                <a:tab pos="1244600" algn="l"/>
                <a:tab pos="1612900" algn="l"/>
                <a:tab pos="2006600" algn="l"/>
                <a:tab pos="2400300" algn="l"/>
              </a:tabLst>
            </a:pPr>
            <a:r>
              <a:rPr lang="en-US" altLang="zh-CN" dirty="0" smtClean="0"/>
              <a:t>				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Ribbon</a:t>
            </a:r>
          </a:p>
          <a:p>
            <a:pPr>
              <a:lnSpc>
                <a:spcPts val="2500"/>
              </a:lnSpc>
              <a:tabLst>
                <a:tab pos="330200" algn="l"/>
                <a:tab pos="723900" algn="l"/>
                <a:tab pos="838200" algn="l"/>
                <a:tab pos="1244600" algn="l"/>
                <a:tab pos="1612900" algn="l"/>
                <a:tab pos="2006600" algn="l"/>
                <a:tab pos="24003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Boot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30200" algn="l"/>
                <a:tab pos="723900" algn="l"/>
                <a:tab pos="838200" algn="l"/>
                <a:tab pos="1244600" algn="l"/>
                <a:tab pos="1612900" algn="l"/>
                <a:tab pos="2006600" algn="l"/>
                <a:tab pos="24003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RabbitMQ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   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Netty</a:t>
            </a:r>
          </a:p>
          <a:p>
            <a:pPr>
              <a:lnSpc>
                <a:spcPts val="1700"/>
              </a:lnSpc>
              <a:tabLst>
                <a:tab pos="330200" algn="l"/>
                <a:tab pos="723900" algn="l"/>
                <a:tab pos="838200" algn="l"/>
                <a:tab pos="1244600" algn="l"/>
                <a:tab pos="1612900" algn="l"/>
                <a:tab pos="2006600" algn="l"/>
                <a:tab pos="24003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Vintage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Prana</a:t>
            </a:r>
          </a:p>
          <a:p>
            <a:pPr>
              <a:lnSpc>
                <a:spcPts val="1000"/>
              </a:lnSpc>
              <a:tabLst>
                <a:tab pos="330200" algn="l"/>
                <a:tab pos="723900" algn="l"/>
                <a:tab pos="838200" algn="l"/>
                <a:tab pos="1244600" algn="l"/>
                <a:tab pos="1612900" algn="l"/>
                <a:tab pos="2006600" algn="l"/>
                <a:tab pos="24003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Hessian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435350" y="4098925"/>
            <a:ext cx="342900" cy="355600"/>
          </a:xfrm>
          <a:custGeom>
            <a:avLst/>
            <a:gdLst>
              <a:gd name="connsiteX0" fmla="*/ 336880 w 342900"/>
              <a:gd name="connsiteY0" fmla="*/ 30136 h 355600"/>
              <a:gd name="connsiteX1" fmla="*/ 198526 w 342900"/>
              <a:gd name="connsiteY1" fmla="*/ 162737 h 355600"/>
              <a:gd name="connsiteX2" fmla="*/ 198526 w 342900"/>
              <a:gd name="connsiteY2" fmla="*/ 331495 h 355600"/>
              <a:gd name="connsiteX3" fmla="*/ 270713 w 342900"/>
              <a:gd name="connsiteY3" fmla="*/ 331495 h 355600"/>
              <a:gd name="connsiteX4" fmla="*/ 282740 w 342900"/>
              <a:gd name="connsiteY4" fmla="*/ 343547 h 355600"/>
              <a:gd name="connsiteX5" fmla="*/ 270713 w 342900"/>
              <a:gd name="connsiteY5" fmla="*/ 355600 h 355600"/>
              <a:gd name="connsiteX6" fmla="*/ 78206 w 342900"/>
              <a:gd name="connsiteY6" fmla="*/ 355600 h 355600"/>
              <a:gd name="connsiteX7" fmla="*/ 60159 w 342900"/>
              <a:gd name="connsiteY7" fmla="*/ 343547 h 355600"/>
              <a:gd name="connsiteX8" fmla="*/ 78206 w 342900"/>
              <a:gd name="connsiteY8" fmla="*/ 331495 h 355600"/>
              <a:gd name="connsiteX9" fmla="*/ 144373 w 342900"/>
              <a:gd name="connsiteY9" fmla="*/ 331495 h 355600"/>
              <a:gd name="connsiteX10" fmla="*/ 144373 w 342900"/>
              <a:gd name="connsiteY10" fmla="*/ 162737 h 355600"/>
              <a:gd name="connsiteX11" fmla="*/ 12026 w 342900"/>
              <a:gd name="connsiteY11" fmla="*/ 30136 h 355600"/>
              <a:gd name="connsiteX12" fmla="*/ 0 w 342900"/>
              <a:gd name="connsiteY12" fmla="*/ 12052 h 355600"/>
              <a:gd name="connsiteX13" fmla="*/ 24066 w 342900"/>
              <a:gd name="connsiteY13" fmla="*/ 0 h 355600"/>
              <a:gd name="connsiteX14" fmla="*/ 324853 w 342900"/>
              <a:gd name="connsiteY14" fmla="*/ 0 h 355600"/>
              <a:gd name="connsiteX15" fmla="*/ 342900 w 342900"/>
              <a:gd name="connsiteY15" fmla="*/ 12052 h 355600"/>
              <a:gd name="connsiteX16" fmla="*/ 336880 w 342900"/>
              <a:gd name="connsiteY16" fmla="*/ 30136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42900" h="355600">
                <a:moveTo>
                  <a:pt x="336880" y="30136"/>
                </a:moveTo>
                <a:cubicBezTo>
                  <a:pt x="198526" y="162737"/>
                  <a:pt x="198526" y="162737"/>
                  <a:pt x="198526" y="162737"/>
                </a:cubicBezTo>
                <a:cubicBezTo>
                  <a:pt x="198526" y="331495"/>
                  <a:pt x="198526" y="331495"/>
                  <a:pt x="198526" y="331495"/>
                </a:cubicBezTo>
                <a:cubicBezTo>
                  <a:pt x="270713" y="331495"/>
                  <a:pt x="270713" y="331495"/>
                  <a:pt x="270713" y="331495"/>
                </a:cubicBezTo>
                <a:cubicBezTo>
                  <a:pt x="276720" y="331495"/>
                  <a:pt x="282740" y="337515"/>
                  <a:pt x="282740" y="343547"/>
                </a:cubicBezTo>
                <a:cubicBezTo>
                  <a:pt x="282740" y="349567"/>
                  <a:pt x="276720" y="355600"/>
                  <a:pt x="270713" y="355600"/>
                </a:cubicBezTo>
                <a:cubicBezTo>
                  <a:pt x="78206" y="355600"/>
                  <a:pt x="78206" y="355600"/>
                  <a:pt x="78206" y="355600"/>
                </a:cubicBezTo>
                <a:cubicBezTo>
                  <a:pt x="72186" y="355600"/>
                  <a:pt x="60159" y="349567"/>
                  <a:pt x="60159" y="343547"/>
                </a:cubicBezTo>
                <a:cubicBezTo>
                  <a:pt x="60159" y="337515"/>
                  <a:pt x="72186" y="331495"/>
                  <a:pt x="78206" y="331495"/>
                </a:cubicBezTo>
                <a:cubicBezTo>
                  <a:pt x="144373" y="331495"/>
                  <a:pt x="144373" y="331495"/>
                  <a:pt x="144373" y="331495"/>
                </a:cubicBezTo>
                <a:cubicBezTo>
                  <a:pt x="144373" y="162737"/>
                  <a:pt x="144373" y="162737"/>
                  <a:pt x="144373" y="162737"/>
                </a:cubicBezTo>
                <a:cubicBezTo>
                  <a:pt x="12026" y="30136"/>
                  <a:pt x="12026" y="30136"/>
                  <a:pt x="12026" y="30136"/>
                </a:cubicBezTo>
                <a:cubicBezTo>
                  <a:pt x="6019" y="24104"/>
                  <a:pt x="0" y="18084"/>
                  <a:pt x="0" y="12052"/>
                </a:cubicBezTo>
                <a:cubicBezTo>
                  <a:pt x="0" y="0"/>
                  <a:pt x="12026" y="0"/>
                  <a:pt x="24066" y="0"/>
                </a:cubicBezTo>
                <a:cubicBezTo>
                  <a:pt x="324853" y="0"/>
                  <a:pt x="324853" y="0"/>
                  <a:pt x="324853" y="0"/>
                </a:cubicBezTo>
                <a:cubicBezTo>
                  <a:pt x="330873" y="0"/>
                  <a:pt x="342900" y="0"/>
                  <a:pt x="342900" y="12052"/>
                </a:cubicBezTo>
                <a:cubicBezTo>
                  <a:pt x="342900" y="18084"/>
                  <a:pt x="342900" y="24104"/>
                  <a:pt x="336880" y="30136"/>
                </a:cubicBezTo>
              </a:path>
            </a:pathLst>
          </a:custGeom>
          <a:solidFill>
            <a:srgbClr val="fdfd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89875" y="5675312"/>
            <a:ext cx="354012" cy="352425"/>
          </a:xfrm>
          <a:custGeom>
            <a:avLst/>
            <a:gdLst>
              <a:gd name="connsiteX0" fmla="*/ 212407 w 354012"/>
              <a:gd name="connsiteY0" fmla="*/ 173011 h 352425"/>
              <a:gd name="connsiteX1" fmla="*/ 296088 w 354012"/>
              <a:gd name="connsiteY1" fmla="*/ 256311 h 352425"/>
              <a:gd name="connsiteX2" fmla="*/ 328269 w 354012"/>
              <a:gd name="connsiteY2" fmla="*/ 224269 h 352425"/>
              <a:gd name="connsiteX3" fmla="*/ 341134 w 354012"/>
              <a:gd name="connsiteY3" fmla="*/ 217868 h 352425"/>
              <a:gd name="connsiteX4" fmla="*/ 354012 w 354012"/>
              <a:gd name="connsiteY4" fmla="*/ 230682 h 352425"/>
              <a:gd name="connsiteX5" fmla="*/ 354012 w 354012"/>
              <a:gd name="connsiteY5" fmla="*/ 333197 h 352425"/>
              <a:gd name="connsiteX6" fmla="*/ 334708 w 354012"/>
              <a:gd name="connsiteY6" fmla="*/ 352425 h 352425"/>
              <a:gd name="connsiteX7" fmla="*/ 231711 w 354012"/>
              <a:gd name="connsiteY7" fmla="*/ 352425 h 352425"/>
              <a:gd name="connsiteX8" fmla="*/ 218846 w 354012"/>
              <a:gd name="connsiteY8" fmla="*/ 339610 h 352425"/>
              <a:gd name="connsiteX9" fmla="*/ 225285 w 354012"/>
              <a:gd name="connsiteY9" fmla="*/ 326796 h 352425"/>
              <a:gd name="connsiteX10" fmla="*/ 257467 w 354012"/>
              <a:gd name="connsiteY10" fmla="*/ 294754 h 352425"/>
              <a:gd name="connsiteX11" fmla="*/ 173787 w 354012"/>
              <a:gd name="connsiteY11" fmla="*/ 211454 h 352425"/>
              <a:gd name="connsiteX12" fmla="*/ 96545 w 354012"/>
              <a:gd name="connsiteY12" fmla="*/ 294754 h 352425"/>
              <a:gd name="connsiteX13" fmla="*/ 128727 w 354012"/>
              <a:gd name="connsiteY13" fmla="*/ 326796 h 352425"/>
              <a:gd name="connsiteX14" fmla="*/ 128727 w 354012"/>
              <a:gd name="connsiteY14" fmla="*/ 339610 h 352425"/>
              <a:gd name="connsiteX15" fmla="*/ 115861 w 354012"/>
              <a:gd name="connsiteY15" fmla="*/ 352425 h 352425"/>
              <a:gd name="connsiteX16" fmla="*/ 12877 w 354012"/>
              <a:gd name="connsiteY16" fmla="*/ 352425 h 352425"/>
              <a:gd name="connsiteX17" fmla="*/ 0 w 354012"/>
              <a:gd name="connsiteY17" fmla="*/ 333197 h 352425"/>
              <a:gd name="connsiteX18" fmla="*/ 0 w 354012"/>
              <a:gd name="connsiteY18" fmla="*/ 230682 h 352425"/>
              <a:gd name="connsiteX19" fmla="*/ 6439 w 354012"/>
              <a:gd name="connsiteY19" fmla="*/ 217868 h 352425"/>
              <a:gd name="connsiteX20" fmla="*/ 25742 w 354012"/>
              <a:gd name="connsiteY20" fmla="*/ 224269 h 352425"/>
              <a:gd name="connsiteX21" fmla="*/ 57924 w 354012"/>
              <a:gd name="connsiteY21" fmla="*/ 256311 h 352425"/>
              <a:gd name="connsiteX22" fmla="*/ 135166 w 354012"/>
              <a:gd name="connsiteY22" fmla="*/ 173011 h 352425"/>
              <a:gd name="connsiteX23" fmla="*/ 57924 w 354012"/>
              <a:gd name="connsiteY23" fmla="*/ 89712 h 352425"/>
              <a:gd name="connsiteX24" fmla="*/ 25742 w 354012"/>
              <a:gd name="connsiteY24" fmla="*/ 128155 h 352425"/>
              <a:gd name="connsiteX25" fmla="*/ 12877 w 354012"/>
              <a:gd name="connsiteY25" fmla="*/ 128155 h 352425"/>
              <a:gd name="connsiteX26" fmla="*/ 6439 w 354012"/>
              <a:gd name="connsiteY26" fmla="*/ 128155 h 352425"/>
              <a:gd name="connsiteX27" fmla="*/ 0 w 354012"/>
              <a:gd name="connsiteY27" fmla="*/ 115341 h 352425"/>
              <a:gd name="connsiteX28" fmla="*/ 0 w 354012"/>
              <a:gd name="connsiteY28" fmla="*/ 12814 h 352425"/>
              <a:gd name="connsiteX29" fmla="*/ 12877 w 354012"/>
              <a:gd name="connsiteY29" fmla="*/ 0 h 352425"/>
              <a:gd name="connsiteX30" fmla="*/ 115861 w 354012"/>
              <a:gd name="connsiteY30" fmla="*/ 0 h 352425"/>
              <a:gd name="connsiteX31" fmla="*/ 128727 w 354012"/>
              <a:gd name="connsiteY31" fmla="*/ 6413 h 352425"/>
              <a:gd name="connsiteX32" fmla="*/ 128727 w 354012"/>
              <a:gd name="connsiteY32" fmla="*/ 25628 h 352425"/>
              <a:gd name="connsiteX33" fmla="*/ 96545 w 354012"/>
              <a:gd name="connsiteY33" fmla="*/ 57670 h 352425"/>
              <a:gd name="connsiteX34" fmla="*/ 173787 w 354012"/>
              <a:gd name="connsiteY34" fmla="*/ 134556 h 352425"/>
              <a:gd name="connsiteX35" fmla="*/ 257467 w 354012"/>
              <a:gd name="connsiteY35" fmla="*/ 57670 h 352425"/>
              <a:gd name="connsiteX36" fmla="*/ 225285 w 354012"/>
              <a:gd name="connsiteY36" fmla="*/ 25628 h 352425"/>
              <a:gd name="connsiteX37" fmla="*/ 218846 w 354012"/>
              <a:gd name="connsiteY37" fmla="*/ 6413 h 352425"/>
              <a:gd name="connsiteX38" fmla="*/ 231711 w 354012"/>
              <a:gd name="connsiteY38" fmla="*/ 0 h 352425"/>
              <a:gd name="connsiteX39" fmla="*/ 334708 w 354012"/>
              <a:gd name="connsiteY39" fmla="*/ 0 h 352425"/>
              <a:gd name="connsiteX40" fmla="*/ 354012 w 354012"/>
              <a:gd name="connsiteY40" fmla="*/ 12814 h 352425"/>
              <a:gd name="connsiteX41" fmla="*/ 354012 w 354012"/>
              <a:gd name="connsiteY41" fmla="*/ 115341 h 352425"/>
              <a:gd name="connsiteX42" fmla="*/ 341134 w 354012"/>
              <a:gd name="connsiteY42" fmla="*/ 128155 h 352425"/>
              <a:gd name="connsiteX43" fmla="*/ 334708 w 354012"/>
              <a:gd name="connsiteY43" fmla="*/ 128155 h 352425"/>
              <a:gd name="connsiteX44" fmla="*/ 328269 w 354012"/>
              <a:gd name="connsiteY44" fmla="*/ 128155 h 352425"/>
              <a:gd name="connsiteX45" fmla="*/ 296088 w 354012"/>
              <a:gd name="connsiteY45" fmla="*/ 89712 h 352425"/>
              <a:gd name="connsiteX46" fmla="*/ 212407 w 354012"/>
              <a:gd name="connsiteY46" fmla="*/ 173011 h 352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</a:cxnLst>
            <a:rect l="l" t="t" r="r" b="b"/>
            <a:pathLst>
              <a:path w="354012" h="352425">
                <a:moveTo>
                  <a:pt x="212407" y="173011"/>
                </a:moveTo>
                <a:cubicBezTo>
                  <a:pt x="296088" y="256311"/>
                  <a:pt x="296088" y="256311"/>
                  <a:pt x="296088" y="256311"/>
                </a:cubicBezTo>
                <a:cubicBezTo>
                  <a:pt x="328269" y="224269"/>
                  <a:pt x="328269" y="224269"/>
                  <a:pt x="328269" y="224269"/>
                </a:cubicBezTo>
                <a:cubicBezTo>
                  <a:pt x="328269" y="217868"/>
                  <a:pt x="334708" y="217868"/>
                  <a:pt x="341134" y="217868"/>
                </a:cubicBezTo>
                <a:cubicBezTo>
                  <a:pt x="347573" y="224269"/>
                  <a:pt x="354012" y="224269"/>
                  <a:pt x="354012" y="230682"/>
                </a:cubicBezTo>
                <a:cubicBezTo>
                  <a:pt x="354012" y="333197"/>
                  <a:pt x="354012" y="333197"/>
                  <a:pt x="354012" y="333197"/>
                </a:cubicBezTo>
                <a:cubicBezTo>
                  <a:pt x="354012" y="346011"/>
                  <a:pt x="347573" y="352425"/>
                  <a:pt x="334708" y="352425"/>
                </a:cubicBezTo>
                <a:cubicBezTo>
                  <a:pt x="231711" y="352425"/>
                  <a:pt x="231711" y="352425"/>
                  <a:pt x="231711" y="352425"/>
                </a:cubicBezTo>
                <a:cubicBezTo>
                  <a:pt x="225285" y="352425"/>
                  <a:pt x="225285" y="346011"/>
                  <a:pt x="218846" y="339610"/>
                </a:cubicBezTo>
                <a:cubicBezTo>
                  <a:pt x="218846" y="333197"/>
                  <a:pt x="218846" y="326796"/>
                  <a:pt x="225285" y="326796"/>
                </a:cubicBezTo>
                <a:cubicBezTo>
                  <a:pt x="257467" y="294754"/>
                  <a:pt x="257467" y="294754"/>
                  <a:pt x="257467" y="294754"/>
                </a:cubicBezTo>
                <a:cubicBezTo>
                  <a:pt x="173787" y="211454"/>
                  <a:pt x="173787" y="211454"/>
                  <a:pt x="173787" y="211454"/>
                </a:cubicBezTo>
                <a:cubicBezTo>
                  <a:pt x="96545" y="294754"/>
                  <a:pt x="96545" y="294754"/>
                  <a:pt x="96545" y="294754"/>
                </a:cubicBezTo>
                <a:cubicBezTo>
                  <a:pt x="128727" y="326796"/>
                  <a:pt x="128727" y="326796"/>
                  <a:pt x="128727" y="326796"/>
                </a:cubicBezTo>
                <a:cubicBezTo>
                  <a:pt x="128727" y="326796"/>
                  <a:pt x="135166" y="333197"/>
                  <a:pt x="128727" y="339610"/>
                </a:cubicBezTo>
                <a:cubicBezTo>
                  <a:pt x="128727" y="346011"/>
                  <a:pt x="122301" y="352425"/>
                  <a:pt x="115861" y="352425"/>
                </a:cubicBezTo>
                <a:cubicBezTo>
                  <a:pt x="12877" y="352425"/>
                  <a:pt x="12877" y="352425"/>
                  <a:pt x="12877" y="352425"/>
                </a:cubicBezTo>
                <a:cubicBezTo>
                  <a:pt x="6439" y="352425"/>
                  <a:pt x="0" y="346011"/>
                  <a:pt x="0" y="333197"/>
                </a:cubicBezTo>
                <a:cubicBezTo>
                  <a:pt x="0" y="230682"/>
                  <a:pt x="0" y="230682"/>
                  <a:pt x="0" y="230682"/>
                </a:cubicBezTo>
                <a:cubicBezTo>
                  <a:pt x="0" y="224269"/>
                  <a:pt x="0" y="224269"/>
                  <a:pt x="6439" y="217868"/>
                </a:cubicBezTo>
                <a:cubicBezTo>
                  <a:pt x="12877" y="217868"/>
                  <a:pt x="19304" y="217868"/>
                  <a:pt x="25742" y="224269"/>
                </a:cubicBezTo>
                <a:cubicBezTo>
                  <a:pt x="57924" y="256311"/>
                  <a:pt x="57924" y="256311"/>
                  <a:pt x="57924" y="256311"/>
                </a:cubicBezTo>
                <a:cubicBezTo>
                  <a:pt x="135166" y="173011"/>
                  <a:pt x="135166" y="173011"/>
                  <a:pt x="135166" y="173011"/>
                </a:cubicBezTo>
                <a:cubicBezTo>
                  <a:pt x="57924" y="89712"/>
                  <a:pt x="57924" y="89712"/>
                  <a:pt x="57924" y="89712"/>
                </a:cubicBezTo>
                <a:cubicBezTo>
                  <a:pt x="25742" y="128155"/>
                  <a:pt x="25742" y="128155"/>
                  <a:pt x="25742" y="128155"/>
                </a:cubicBezTo>
                <a:cubicBezTo>
                  <a:pt x="19304" y="128155"/>
                  <a:pt x="19304" y="128155"/>
                  <a:pt x="12877" y="128155"/>
                </a:cubicBezTo>
                <a:cubicBezTo>
                  <a:pt x="12877" y="128155"/>
                  <a:pt x="6439" y="128155"/>
                  <a:pt x="6439" y="128155"/>
                </a:cubicBezTo>
                <a:cubicBezTo>
                  <a:pt x="0" y="128155"/>
                  <a:pt x="0" y="121742"/>
                  <a:pt x="0" y="115341"/>
                </a:cubicBezTo>
                <a:cubicBezTo>
                  <a:pt x="0" y="12814"/>
                  <a:pt x="0" y="12814"/>
                  <a:pt x="0" y="12814"/>
                </a:cubicBezTo>
                <a:cubicBezTo>
                  <a:pt x="0" y="6413"/>
                  <a:pt x="6439" y="0"/>
                  <a:pt x="12877" y="0"/>
                </a:cubicBezTo>
                <a:cubicBezTo>
                  <a:pt x="115861" y="0"/>
                  <a:pt x="115861" y="0"/>
                  <a:pt x="115861" y="0"/>
                </a:cubicBezTo>
                <a:cubicBezTo>
                  <a:pt x="122301" y="0"/>
                  <a:pt x="128727" y="0"/>
                  <a:pt x="128727" y="6413"/>
                </a:cubicBezTo>
                <a:cubicBezTo>
                  <a:pt x="135166" y="12814"/>
                  <a:pt x="128727" y="19227"/>
                  <a:pt x="128727" y="25628"/>
                </a:cubicBezTo>
                <a:cubicBezTo>
                  <a:pt x="96545" y="57670"/>
                  <a:pt x="96545" y="57670"/>
                  <a:pt x="96545" y="57670"/>
                </a:cubicBezTo>
                <a:cubicBezTo>
                  <a:pt x="173787" y="134556"/>
                  <a:pt x="173787" y="134556"/>
                  <a:pt x="173787" y="134556"/>
                </a:cubicBezTo>
                <a:cubicBezTo>
                  <a:pt x="257467" y="57670"/>
                  <a:pt x="257467" y="57670"/>
                  <a:pt x="257467" y="57670"/>
                </a:cubicBezTo>
                <a:cubicBezTo>
                  <a:pt x="225285" y="25628"/>
                  <a:pt x="225285" y="25628"/>
                  <a:pt x="225285" y="25628"/>
                </a:cubicBezTo>
                <a:cubicBezTo>
                  <a:pt x="218846" y="19227"/>
                  <a:pt x="218846" y="12814"/>
                  <a:pt x="218846" y="6413"/>
                </a:cubicBezTo>
                <a:cubicBezTo>
                  <a:pt x="225285" y="0"/>
                  <a:pt x="225285" y="0"/>
                  <a:pt x="231711" y="0"/>
                </a:cubicBezTo>
                <a:cubicBezTo>
                  <a:pt x="334708" y="0"/>
                  <a:pt x="334708" y="0"/>
                  <a:pt x="334708" y="0"/>
                </a:cubicBezTo>
                <a:cubicBezTo>
                  <a:pt x="347573" y="0"/>
                  <a:pt x="354012" y="6413"/>
                  <a:pt x="354012" y="12814"/>
                </a:cubicBezTo>
                <a:cubicBezTo>
                  <a:pt x="354012" y="115341"/>
                  <a:pt x="354012" y="115341"/>
                  <a:pt x="354012" y="115341"/>
                </a:cubicBezTo>
                <a:cubicBezTo>
                  <a:pt x="354012" y="121742"/>
                  <a:pt x="347573" y="128155"/>
                  <a:pt x="341134" y="128155"/>
                </a:cubicBezTo>
                <a:cubicBezTo>
                  <a:pt x="341134" y="128155"/>
                  <a:pt x="341134" y="128155"/>
                  <a:pt x="334708" y="128155"/>
                </a:cubicBezTo>
                <a:cubicBezTo>
                  <a:pt x="334708" y="128155"/>
                  <a:pt x="328269" y="128155"/>
                  <a:pt x="328269" y="128155"/>
                </a:cubicBezTo>
                <a:cubicBezTo>
                  <a:pt x="296088" y="89712"/>
                  <a:pt x="296088" y="89712"/>
                  <a:pt x="296088" y="89712"/>
                </a:cubicBezTo>
                <a:lnTo>
                  <a:pt x="212407" y="173011"/>
                </a:lnTo>
              </a:path>
            </a:pathLst>
          </a:custGeom>
          <a:solidFill>
            <a:srgbClr val="fdfd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1600200"/>
            <a:ext cx="10553700" cy="476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600700" y="1625600"/>
            <a:ext cx="952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							</a:tabLst>
            </a:pPr>
            <a:r>
              <a:rPr lang="en-US" altLang="zh-CN" sz="3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OSS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27200" y="317500"/>
            <a:ext cx="3606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OSS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：组件众多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93800" y="2070100"/>
            <a:ext cx="2133600" cy="354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27000" algn="l"/>
                <a:tab pos="317500" algn="l"/>
                <a:tab pos="495300" algn="l"/>
                <a:tab pos="863600" algn="l"/>
                <a:tab pos="11303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Eureka</a:t>
            </a:r>
          </a:p>
          <a:p>
            <a:pPr>
              <a:lnSpc>
                <a:spcPts val="2000"/>
              </a:lnSpc>
              <a:tabLst>
                <a:tab pos="127000" algn="l"/>
                <a:tab pos="317500" algn="l"/>
                <a:tab pos="495300" algn="l"/>
                <a:tab pos="8636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服务注册和服务发现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127000" algn="l"/>
                <a:tab pos="317500" algn="l"/>
                <a:tab pos="495300" algn="l"/>
                <a:tab pos="8636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Archaius</a:t>
            </a:r>
          </a:p>
          <a:p>
            <a:pPr>
              <a:lnSpc>
                <a:spcPts val="2000"/>
              </a:lnSpc>
              <a:tabLst>
                <a:tab pos="127000" algn="l"/>
                <a:tab pos="317500" algn="l"/>
                <a:tab pos="495300" algn="l"/>
                <a:tab pos="863600" algn="l"/>
                <a:tab pos="11303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分布式配置管理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127000" algn="l"/>
                <a:tab pos="317500" algn="l"/>
                <a:tab pos="495300" algn="l"/>
                <a:tab pos="863600" algn="l"/>
                <a:tab pos="11303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Ribbon</a:t>
            </a:r>
          </a:p>
          <a:p>
            <a:pPr>
              <a:lnSpc>
                <a:spcPts val="2000"/>
              </a:lnSpc>
              <a:tabLst>
                <a:tab pos="127000" algn="l"/>
                <a:tab pos="317500" algn="l"/>
                <a:tab pos="495300" algn="l"/>
                <a:tab pos="863600" algn="l"/>
                <a:tab pos="1130300" algn="l"/>
              </a:tabLst>
            </a:pPr>
            <a:r>
              <a:rPr lang="en-US" altLang="zh-CN" dirty="0" smtClean="0"/>
              <a:t>		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客户端负载均衡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0" y="2184400"/>
            <a:ext cx="22987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54000" algn="l"/>
                <a:tab pos="558800" algn="l"/>
              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Hystrix</a:t>
            </a:r>
          </a:p>
          <a:p>
            <a:pPr>
              <a:lnSpc>
                <a:spcPts val="2000"/>
              </a:lnSpc>
              <a:tabLst>
                <a:tab pos="254000" algn="l"/>
                <a:tab pos="5588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熔断器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54000" algn="l"/>
                <a:tab pos="558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Prana</a:t>
            </a:r>
          </a:p>
          <a:p>
            <a:pPr>
              <a:lnSpc>
                <a:spcPts val="2200"/>
              </a:lnSpc>
              <a:tabLst>
                <a:tab pos="254000" algn="l"/>
                <a:tab pos="558800" algn="l"/>
              </a:tabLst>
            </a:pPr>
            <a:r>
              <a:rPr lang="en-US" altLang="zh-CN" dirty="0" smtClean="0"/>
              <a:t>	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Sidecar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，帮助集成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540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Zuul</a:t>
            </a:r>
          </a:p>
          <a:p>
            <a:pPr>
              <a:lnSpc>
                <a:spcPts val="2200"/>
              </a:lnSpc>
              <a:tabLst>
                <a:tab pos="2540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云网关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gateway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5600" y="1879600"/>
            <a:ext cx="9906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25600" y="3937000"/>
            <a:ext cx="9906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44900" y="2908300"/>
            <a:ext cx="53848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0500" y="2908300"/>
            <a:ext cx="9906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58900" y="368300"/>
            <a:ext cx="2743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OSS: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总结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98800" y="20955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41402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75100" y="31115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35400" y="1917700"/>
            <a:ext cx="45720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品质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非常高，可以直接用，也可以造轮子时做参考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35500" y="2971800"/>
            <a:ext cx="3657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社区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成熟，使用者很多，文档和资料齐全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48100" y="4000500"/>
            <a:ext cx="38735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口碑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有分歧，有人特别推崇，有人觉得坑多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22400" y="368300"/>
            <a:ext cx="6172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OSS: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局限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个人观点，仅供参考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435100"/>
            <a:ext cx="73787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先天不足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问世太早，当时只有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AWS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可选</a:t>
            </a:r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权衡背景：如果不是直接使用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AWS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EC2……</a:t>
            </a:r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当前选择：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docker</a:t>
            </a:r>
            <a:r>
              <a:rPr lang="en-US" altLang="zh-CN" sz="279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mesos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kubernetes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05100" y="32893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根本原因：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05100" y="3670300"/>
            <a:ext cx="4686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OSS</a:t>
            </a: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是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5,6</a:t>
            </a: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年前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解决问题的思路和产出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05100" y="4051300"/>
            <a:ext cx="61976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而那时没有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docker</a:t>
            </a: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，没有微服务，没有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mesos</a:t>
            </a: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kubernetes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如果现在重新设计，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OSS</a:t>
            </a:r>
            <a:r>
              <a:rPr lang="en-US" altLang="zh-CN" sz="1800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的技术栈必然不同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48895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建议：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5207000"/>
            <a:ext cx="2476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不放弃，不盲目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5575300"/>
            <a:ext cx="30861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谨慎选择，按需选择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避免不必要的复杂度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0" y="2984500"/>
            <a:ext cx="9499600" cy="220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09700" y="368300"/>
            <a:ext cx="2641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一路走来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51300" y="3721100"/>
            <a:ext cx="2794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							</a:tabLst>
            </a:pPr>
            <a:r>
              <a:rPr lang="en-US" altLang="zh-CN" sz="44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08900" y="3721100"/>
            <a:ext cx="2794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							</a:tabLst>
            </a:pPr>
            <a:r>
              <a:rPr lang="en-US" altLang="zh-CN" sz="44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69100" y="1473200"/>
            <a:ext cx="22225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76200" algn="l"/>
                <a:tab pos="571500" algn="l"/>
              </a:tabLst>
            </a:pP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</a:p>
          <a:p>
            <a:pPr>
              <a:lnSpc>
                <a:spcPts val="2700"/>
              </a:lnSpc>
              <a:tabLst>
                <a:tab pos="76200" algn="l"/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年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月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1.0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发布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76200" algn="l"/>
                <a:tab pos="5715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0" y="3721100"/>
            <a:ext cx="20828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                <a:tab pos="50800" algn="l"/>
                <a:tab pos="482600" algn="l"/>
                <a:tab pos="800100" algn="l"/>
              </a:tabLst>
            </a:pPr>
            <a:r>
              <a:rPr lang="en-US" altLang="zh-CN" dirty="0" smtClean="0"/>
              <a:t>			</a:t>
            </a:r>
            <a:r>
              <a:rPr lang="en-US" altLang="zh-CN" sz="44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500"/>
              </a:lnSpc>
              <a:tabLst>
                <a:tab pos="50800" algn="l"/>
                <a:tab pos="4826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</a:p>
          <a:p>
            <a:pPr>
              <a:lnSpc>
                <a:spcPts val="3400"/>
              </a:lnSpc>
              <a:tabLst>
                <a:tab pos="50800" algn="l"/>
                <a:tab pos="4826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</a:p>
          <a:p>
            <a:pPr>
              <a:lnSpc>
                <a:spcPts val="2800"/>
              </a:lnSpc>
              <a:tabLst>
                <a:tab pos="50800" algn="l"/>
                <a:tab pos="482600" algn="l"/>
                <a:tab pos="800100" algn="l"/>
              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开发始于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2013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0" y="6223000"/>
            <a:ext cx="270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2014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年伴随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发布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29600" y="3721100"/>
            <a:ext cx="3416300" cy="245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                <a:tab pos="647700" algn="l"/>
                <a:tab pos="1028700" algn="l"/>
                <a:tab pos="1308100" algn="l"/>
              </a:tabLst>
            </a:pPr>
            <a:r>
              <a:rPr lang="en-US" altLang="zh-CN" dirty="0" smtClean="0"/>
              <a:t>			</a:t>
            </a:r>
            <a:r>
              <a:rPr lang="en-US" altLang="zh-CN" sz="44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500"/>
              </a:lnSpc>
              <a:tabLst>
                <a:tab pos="647700" algn="l"/>
                <a:tab pos="1028700" algn="l"/>
                <a:tab pos="13081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2015</a:t>
            </a:r>
          </a:p>
          <a:p>
            <a:pPr>
              <a:lnSpc>
                <a:spcPts val="3200"/>
              </a:lnSpc>
              <a:tabLst>
                <a:tab pos="647700" algn="l"/>
                <a:tab pos="1028700" algn="l"/>
                <a:tab pos="1308100" algn="l"/>
              </a:tabLst>
            </a:pP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</a:p>
          <a:p>
            <a:pPr>
              <a:lnSpc>
                <a:spcPts val="2600"/>
              </a:lnSpc>
              <a:tabLst>
                <a:tab pos="647700" algn="l"/>
                <a:tab pos="1028700" algn="l"/>
                <a:tab pos="1308100" algn="l"/>
              </a:tabLst>
            </a:pPr>
            <a:r>
              <a:rPr lang="en-US" altLang="zh-CN" dirty="0" smtClean="0"/>
              <a:t>	</a:t>
            </a: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的子项目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3721100"/>
            <a:ext cx="15875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00"/>
              </a:lnSpc>
              <a:tabLst>
                <a:tab pos="177800" algn="l"/>
                <a:tab pos="520700" algn="l"/>
              </a:tabLst>
            </a:pPr>
            <a:r>
              <a:rPr lang="en-US" altLang="zh-CN" dirty="0" smtClean="0"/>
              <a:t>		</a:t>
            </a:r>
            <a:r>
              <a:rPr lang="en-US" altLang="zh-CN" sz="4404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500"/>
              </a:lnSpc>
              <a:tabLst>
                <a:tab pos="177800" algn="l"/>
                <a:tab pos="5207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</a:p>
          <a:p>
            <a:pPr>
              <a:lnSpc>
                <a:spcPts val="2400"/>
              </a:lnSpc>
              <a:tabLst>
                <a:tab pos="177800" algn="l"/>
                <a:tab pos="520700" algn="l"/>
              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EJB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统治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J2EE</a:t>
            </a:r>
          </a:p>
          <a:p>
            <a:pPr>
              <a:lnSpc>
                <a:spcPts val="2200"/>
              </a:lnSpc>
              <a:tabLst>
                <a:tab pos="177800" algn="l"/>
                <a:tab pos="520700" algn="l"/>
              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一个人，一本书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82900" y="1181100"/>
            <a:ext cx="30226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762000" algn="l"/>
              </a:tabLst>
            </a:pPr>
            <a:r>
              <a:rPr lang="en-US" altLang="zh-CN" sz="2795" b="1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Calibri" pitchFamily="18" charset="0"/>
                <a:cs typeface="Calibri" pitchFamily="18" charset="0"/>
              </a:rPr>
              <a:t>Framework</a:t>
            </a:r>
          </a:p>
          <a:p>
            <a:pPr>
              <a:lnSpc>
                <a:spcPts val="3200"/>
              </a:lnSpc>
              <a:tabLst>
                <a:tab pos="7620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2003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团队组建</a:t>
            </a:r>
          </a:p>
          <a:p>
            <a:pPr>
              <a:lnSpc>
                <a:spcPts val="2500"/>
              </a:lnSpc>
              <a:tabLst>
                <a:tab pos="7620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2003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spring@Sourceforge</a:t>
            </a:r>
          </a:p>
          <a:p>
            <a:pPr>
              <a:lnSpc>
                <a:spcPts val="2500"/>
              </a:lnSpc>
              <a:tabLst>
                <a:tab pos="7620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2004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1.0</a:t>
            </a:r>
          </a:p>
          <a:p>
            <a:pPr>
              <a:lnSpc>
                <a:spcPts val="47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2003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57838" y="973645"/>
            <a:ext cx="2671991" cy="810958"/>
          </a:xfrm>
          <a:custGeom>
            <a:avLst/>
            <a:gdLst>
              <a:gd name="connsiteX0" fmla="*/ 520001 w 2671991"/>
              <a:gd name="connsiteY0" fmla="*/ 810958 h 810958"/>
              <a:gd name="connsiteX1" fmla="*/ 481901 w 2671991"/>
              <a:gd name="connsiteY1" fmla="*/ 678370 h 810958"/>
              <a:gd name="connsiteX2" fmla="*/ 0 w 2671991"/>
              <a:gd name="connsiteY2" fmla="*/ 383006 h 810958"/>
              <a:gd name="connsiteX3" fmla="*/ 1335988 w 2671991"/>
              <a:gd name="connsiteY3" fmla="*/ 0 h 810958"/>
              <a:gd name="connsiteX4" fmla="*/ 2671991 w 2671991"/>
              <a:gd name="connsiteY4" fmla="*/ 383006 h 810958"/>
              <a:gd name="connsiteX5" fmla="*/ 1335988 w 2671991"/>
              <a:gd name="connsiteY5" fmla="*/ 766000 h 810958"/>
              <a:gd name="connsiteX6" fmla="*/ 929957 w 2671991"/>
              <a:gd name="connsiteY6" fmla="*/ 748474 h 810958"/>
              <a:gd name="connsiteX7" fmla="*/ 520001 w 2671991"/>
              <a:gd name="connsiteY7" fmla="*/ 810958 h 810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671991" h="810958">
                <a:moveTo>
                  <a:pt x="520001" y="810958"/>
                </a:moveTo>
                <a:lnTo>
                  <a:pt x="481901" y="678370"/>
                </a:lnTo>
                <a:cubicBezTo>
                  <a:pt x="187743" y="607453"/>
                  <a:pt x="0" y="501510"/>
                  <a:pt x="0" y="383006"/>
                </a:cubicBezTo>
                <a:cubicBezTo>
                  <a:pt x="0" y="171475"/>
                  <a:pt x="598144" y="0"/>
                  <a:pt x="1335988" y="0"/>
                </a:cubicBezTo>
                <a:cubicBezTo>
                  <a:pt x="2073846" y="0"/>
                  <a:pt x="2671991" y="171475"/>
                  <a:pt x="2671991" y="383006"/>
                </a:cubicBezTo>
                <a:cubicBezTo>
                  <a:pt x="2671991" y="594525"/>
                  <a:pt x="2073846" y="766000"/>
                  <a:pt x="1335988" y="766000"/>
                </a:cubicBezTo>
                <a:cubicBezTo>
                  <a:pt x="1194180" y="766000"/>
                  <a:pt x="1057516" y="759675"/>
                  <a:pt x="929957" y="748474"/>
                </a:cubicBezTo>
                <a:lnTo>
                  <a:pt x="520001" y="810958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7500" y="1879600"/>
            <a:ext cx="2197100" cy="269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1900" y="952500"/>
            <a:ext cx="27051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41900" y="1879600"/>
            <a:ext cx="2108200" cy="269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20100" y="1879600"/>
            <a:ext cx="2044700" cy="269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00200" y="4838700"/>
            <a:ext cx="635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4838700"/>
            <a:ext cx="26289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2002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年，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EJB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盛行的年代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对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EJB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做技术层面的深入分析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质疑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EJB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促成</a:t>
            </a:r>
            <a:r>
              <a:rPr lang="en-US" altLang="zh-CN" sz="1594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59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的诞生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54600" y="4838700"/>
            <a:ext cx="635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19700" y="4838700"/>
            <a:ext cx="26289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2004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年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荡气回肠的一本书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向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EJB</a:t>
            </a: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的架构和观念发起冲击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对比分析开源架构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spring,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webwork,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ibatis,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hibernate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54600" y="6248400"/>
            <a:ext cx="2209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SSH</a:t>
            </a:r>
            <a:r>
              <a:rPr lang="en-US" altLang="zh-CN" sz="159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从此开始大行其道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0" y="4762500"/>
            <a:ext cx="22225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2005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9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抛弃</a:t>
            </a:r>
            <a:r>
              <a:rPr lang="en-US" altLang="zh-CN" sz="1594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EJB</a:t>
            </a:r>
            <a:r>
              <a:rPr lang="en-US" altLang="zh-CN" sz="159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，只谈</a:t>
            </a:r>
            <a:r>
              <a:rPr lang="en-US" altLang="zh-CN" sz="1594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355600"/>
            <a:ext cx="56261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0259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之初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暴露年龄的时候到了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Wingdings" pitchFamily="18" charset="0"/>
                <a:cs typeface="Wingdings" pitchFamily="18" charset="0"/>
              </a:rPr>
              <a:t>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025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真正的大神</a:t>
            </a:r>
          </a:p>
          <a:p>
            <a:pPr>
              <a:lnSpc>
                <a:spcPts val="2200"/>
              </a:lnSpc>
              <a:tabLst>
                <a:tab pos="4025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Rod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Johnson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6600" y="1930400"/>
            <a:ext cx="2578100" cy="2514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273300" y="368300"/>
            <a:ext cx="2921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：定位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44900" y="2324100"/>
            <a:ext cx="5219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致力于蓬勃发展的快速应用开发领域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44900" y="2832100"/>
            <a:ext cx="67437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用来简化新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应用的初始搭建以及开发过程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目标不在于为已解决的问题域提供新的解决方案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而是为平台带来新的开发体验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并简化对已有技术的使用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273300" y="368300"/>
            <a:ext cx="2921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：功能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1879600"/>
            <a:ext cx="3213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创建独立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应用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2387600"/>
            <a:ext cx="60960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直接内嵌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Tomcat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Jetty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或者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Undertow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提供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'starter'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POM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文件来简化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maven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配置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尽可能的自动配置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3924300"/>
            <a:ext cx="7886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提供产品级别的功能如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metrics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健康检查和外部化配置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完全没有代码生成并不需要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配置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6500" y="1701800"/>
            <a:ext cx="4699000" cy="469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97000" y="368300"/>
            <a:ext cx="80010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68580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总结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858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更适合作为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49800" y="3327400"/>
            <a:ext cx="6858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微框架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基础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3327400"/>
            <a:ext cx="6858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基石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进一步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2311400"/>
            <a:ext cx="2984500" cy="317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57200" algn="l"/>
                <a:tab pos="533400" algn="l"/>
                <a:tab pos="647700" algn="l"/>
                <a:tab pos="850900" algn="l"/>
                <a:tab pos="11430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不是微服务框架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457200" algn="l"/>
                <a:tab pos="533400" algn="l"/>
                <a:tab pos="647700" algn="l"/>
                <a:tab pos="850900" algn="l"/>
                <a:tab pos="1143000" algn="l"/>
              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离微服务框架还是有很大距离</a:t>
            </a:r>
          </a:p>
          <a:p>
            <a:pPr>
              <a:lnSpc>
                <a:spcPts val="2500"/>
              </a:lnSpc>
              <a:tabLst>
                <a:tab pos="457200" algn="l"/>
                <a:tab pos="533400" algn="l"/>
                <a:tab pos="647700" algn="l"/>
                <a:tab pos="850900" algn="l"/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最基本的服务发现都没有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457200" algn="l"/>
                <a:tab pos="533400" algn="l"/>
                <a:tab pos="647700" algn="l"/>
                <a:tab pos="850900" algn="l"/>
                <a:tab pos="1143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超广泛的群众基础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457200" algn="l"/>
                <a:tab pos="533400" algn="l"/>
                <a:tab pos="647700" algn="l"/>
                <a:tab pos="850900" algn="l"/>
                <a:tab pos="1143000" algn="l"/>
              </a:tabLst>
            </a:pPr>
            <a:r>
              <a:rPr lang="en-US" altLang="zh-CN" dirty="0" smtClean="0"/>
              <a:t>				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特别适合已经熟悉</a:t>
            </a:r>
          </a:p>
          <a:p>
            <a:pPr>
              <a:lnSpc>
                <a:spcPts val="2200"/>
              </a:lnSpc>
              <a:tabLst>
                <a:tab pos="457200" algn="l"/>
                <a:tab pos="533400" algn="l"/>
                <a:tab pos="647700" algn="l"/>
                <a:tab pos="8509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体系的开发团队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0" y="2032000"/>
            <a:ext cx="3187700" cy="314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8100" algn="l"/>
                <a:tab pos="101600" algn="l"/>
                <a:tab pos="139700" algn="l"/>
              </a:tabLst>
            </a:pP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微服务框架的基石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38100" algn="l"/>
                <a:tab pos="1016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推荐在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的基础上，</a:t>
            </a:r>
          </a:p>
          <a:p>
            <a:pPr>
              <a:lnSpc>
                <a:spcPts val="2100"/>
              </a:lnSpc>
              <a:tabLst>
                <a:tab pos="38100" algn="l"/>
                <a:tab pos="1016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而不是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的基础上搭建</a:t>
            </a:r>
          </a:p>
          <a:p>
            <a:pPr>
              <a:lnSpc>
                <a:spcPts val="2000"/>
              </a:lnSpc>
              <a:tabLst>
                <a:tab pos="38100" algn="l"/>
                <a:tab pos="1016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自己的微服务框架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38100" algn="l"/>
                <a:tab pos="1016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以</a:t>
            </a:r>
            <a:r>
              <a:rPr lang="en-US" altLang="zh-CN" sz="24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  <a:r>
              <a:rPr lang="en-US" altLang="zh-CN" sz="24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为基础</a:t>
            </a:r>
          </a:p>
          <a:p>
            <a:pPr>
              <a:lnSpc>
                <a:spcPts val="3300"/>
              </a:lnSpc>
              <a:tabLst>
                <a:tab pos="38100" algn="l"/>
                <a:tab pos="1016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Pivotal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团队推出解决方案</a:t>
            </a:r>
          </a:p>
          <a:p>
            <a:pPr>
              <a:lnSpc>
                <a:spcPts val="2100"/>
              </a:lnSpc>
              <a:tabLst>
                <a:tab pos="38100" algn="l"/>
                <a:tab pos="1016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537959" y="3912108"/>
            <a:ext cx="434340" cy="355091"/>
          </a:xfrm>
          <a:custGeom>
            <a:avLst/>
            <a:gdLst>
              <a:gd name="connsiteX0" fmla="*/ 0 w 434340"/>
              <a:gd name="connsiteY0" fmla="*/ 204215 h 355091"/>
              <a:gd name="connsiteX1" fmla="*/ 242316 w 434340"/>
              <a:gd name="connsiteY1" fmla="*/ 74676 h 355091"/>
              <a:gd name="connsiteX2" fmla="*/ 202692 w 434340"/>
              <a:gd name="connsiteY2" fmla="*/ 0 h 355091"/>
              <a:gd name="connsiteX3" fmla="*/ 434340 w 434340"/>
              <a:gd name="connsiteY3" fmla="*/ 70103 h 355091"/>
              <a:gd name="connsiteX4" fmla="*/ 362711 w 434340"/>
              <a:gd name="connsiteY4" fmla="*/ 301751 h 355091"/>
              <a:gd name="connsiteX5" fmla="*/ 323088 w 434340"/>
              <a:gd name="connsiteY5" fmla="*/ 227076 h 355091"/>
              <a:gd name="connsiteX6" fmla="*/ 80771 w 434340"/>
              <a:gd name="connsiteY6" fmla="*/ 355091 h 355091"/>
              <a:gd name="connsiteX7" fmla="*/ 0 w 434340"/>
              <a:gd name="connsiteY7" fmla="*/ 204215 h 355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34340" h="355091">
                <a:moveTo>
                  <a:pt x="0" y="204215"/>
                </a:moveTo>
                <a:lnTo>
                  <a:pt x="242316" y="74676"/>
                </a:lnTo>
                <a:lnTo>
                  <a:pt x="202692" y="0"/>
                </a:lnTo>
                <a:lnTo>
                  <a:pt x="434340" y="70103"/>
                </a:lnTo>
                <a:lnTo>
                  <a:pt x="362711" y="301751"/>
                </a:lnTo>
                <a:lnTo>
                  <a:pt x="323088" y="227076"/>
                </a:lnTo>
                <a:lnTo>
                  <a:pt x="80771" y="355091"/>
                </a:lnTo>
                <a:lnTo>
                  <a:pt x="0" y="204215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4500" y="2095500"/>
            <a:ext cx="3619500" cy="375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83400" y="2540000"/>
            <a:ext cx="19558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701800" y="355600"/>
            <a:ext cx="7810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：基于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的云应用开发工具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13600" y="3048000"/>
            <a:ext cx="12827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基于</a:t>
            </a:r>
            <a:r>
              <a:rPr lang="en-US" altLang="zh-CN" sz="2004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JVM</a:t>
            </a: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的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4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云应用开发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57700" y="2578100"/>
            <a:ext cx="6350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控制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总线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143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46600" y="3962400"/>
            <a:ext cx="45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57700" y="50800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熔断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4432300"/>
            <a:ext cx="80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服务发现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17900" y="3048000"/>
            <a:ext cx="393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配置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13400" y="3200400"/>
            <a:ext cx="596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微代理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76900" y="4292600"/>
            <a:ext cx="393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智能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路由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171700" y="368300"/>
            <a:ext cx="3111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：定位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2133600"/>
            <a:ext cx="46101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目标：占领企业微服务架构领域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帮助开发完整的微服务系统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3162300"/>
            <a:ext cx="57912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弥补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的不足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或者说补充定位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完全基于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Boot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559450" y="2615539"/>
            <a:ext cx="479348" cy="780884"/>
          </a:xfrm>
          <a:custGeom>
            <a:avLst/>
            <a:gdLst>
              <a:gd name="connsiteX0" fmla="*/ 0 w 479348"/>
              <a:gd name="connsiteY0" fmla="*/ 585660 h 780884"/>
              <a:gd name="connsiteX1" fmla="*/ 479348 w 479348"/>
              <a:gd name="connsiteY1" fmla="*/ 780884 h 780884"/>
              <a:gd name="connsiteX2" fmla="*/ 479348 w 479348"/>
              <a:gd name="connsiteY2" fmla="*/ 201129 h 780884"/>
              <a:gd name="connsiteX3" fmla="*/ 0 w 479348"/>
              <a:gd name="connsiteY3" fmla="*/ 0 h 780884"/>
              <a:gd name="connsiteX4" fmla="*/ 0 w 479348"/>
              <a:gd name="connsiteY4" fmla="*/ 585660 h 780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348" h="780884">
                <a:moveTo>
                  <a:pt x="0" y="585660"/>
                </a:moveTo>
                <a:lnTo>
                  <a:pt x="479348" y="780884"/>
                </a:lnTo>
                <a:lnTo>
                  <a:pt x="479348" y="201129"/>
                </a:lnTo>
                <a:lnTo>
                  <a:pt x="0" y="0"/>
                </a:lnTo>
                <a:lnTo>
                  <a:pt x="0" y="58566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0" y="1676400"/>
            <a:ext cx="2730500" cy="2425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73100" y="4064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第一部分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06900" y="4851400"/>
            <a:ext cx="3733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微服务中必然涉及到的部分核心技术，必不可少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51400" y="5156200"/>
            <a:ext cx="2844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每个技术都有很多种实现，各具特色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84700" y="5448300"/>
            <a:ext cx="3378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5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在目前的开源界，选择众多，可谓繁星璀璨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49900" y="4330700"/>
            <a:ext cx="101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核心技术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88719" y="1770888"/>
            <a:ext cx="2435351" cy="605027"/>
          </a:xfrm>
          <a:custGeom>
            <a:avLst/>
            <a:gdLst>
              <a:gd name="connsiteX0" fmla="*/ 0 w 2435351"/>
              <a:gd name="connsiteY0" fmla="*/ 0 h 605027"/>
              <a:gd name="connsiteX1" fmla="*/ 2435351 w 2435351"/>
              <a:gd name="connsiteY1" fmla="*/ 0 h 605027"/>
              <a:gd name="connsiteX2" fmla="*/ 2435351 w 2435351"/>
              <a:gd name="connsiteY2" fmla="*/ 605027 h 605027"/>
              <a:gd name="connsiteX3" fmla="*/ 0 w 2435351"/>
              <a:gd name="connsiteY3" fmla="*/ 605027 h 605027"/>
              <a:gd name="connsiteX4" fmla="*/ 0 w 2435351"/>
              <a:gd name="connsiteY4" fmla="*/ 0 h 605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5351" h="605027">
                <a:moveTo>
                  <a:pt x="0" y="0"/>
                </a:moveTo>
                <a:lnTo>
                  <a:pt x="2435351" y="0"/>
                </a:lnTo>
                <a:lnTo>
                  <a:pt x="2435351" y="605027"/>
                </a:lnTo>
                <a:lnTo>
                  <a:pt x="0" y="6050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24071" y="1770888"/>
            <a:ext cx="7501128" cy="605027"/>
          </a:xfrm>
          <a:custGeom>
            <a:avLst/>
            <a:gdLst>
              <a:gd name="connsiteX0" fmla="*/ 0 w 7501128"/>
              <a:gd name="connsiteY0" fmla="*/ 0 h 605027"/>
              <a:gd name="connsiteX1" fmla="*/ 7501128 w 7501128"/>
              <a:gd name="connsiteY1" fmla="*/ 0 h 605027"/>
              <a:gd name="connsiteX2" fmla="*/ 7501128 w 7501128"/>
              <a:gd name="connsiteY2" fmla="*/ 605027 h 605027"/>
              <a:gd name="connsiteX3" fmla="*/ 0 w 7501128"/>
              <a:gd name="connsiteY3" fmla="*/ 605027 h 605027"/>
              <a:gd name="connsiteX4" fmla="*/ 0 w 7501128"/>
              <a:gd name="connsiteY4" fmla="*/ 0 h 605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01128" h="605027">
                <a:moveTo>
                  <a:pt x="0" y="0"/>
                </a:moveTo>
                <a:lnTo>
                  <a:pt x="7501128" y="0"/>
                </a:lnTo>
                <a:lnTo>
                  <a:pt x="7501128" y="605027"/>
                </a:lnTo>
                <a:lnTo>
                  <a:pt x="0" y="6050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8719" y="2977895"/>
            <a:ext cx="2435351" cy="643127"/>
          </a:xfrm>
          <a:custGeom>
            <a:avLst/>
            <a:gdLst>
              <a:gd name="connsiteX0" fmla="*/ 0 w 2435351"/>
              <a:gd name="connsiteY0" fmla="*/ 0 h 643127"/>
              <a:gd name="connsiteX1" fmla="*/ 2435351 w 2435351"/>
              <a:gd name="connsiteY1" fmla="*/ 0 h 643127"/>
              <a:gd name="connsiteX2" fmla="*/ 2435351 w 2435351"/>
              <a:gd name="connsiteY2" fmla="*/ 643127 h 643127"/>
              <a:gd name="connsiteX3" fmla="*/ 0 w 2435351"/>
              <a:gd name="connsiteY3" fmla="*/ 643127 h 643127"/>
              <a:gd name="connsiteX4" fmla="*/ 0 w 2435351"/>
              <a:gd name="connsiteY4" fmla="*/ 0 h 643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5351" h="643127">
                <a:moveTo>
                  <a:pt x="0" y="0"/>
                </a:moveTo>
                <a:lnTo>
                  <a:pt x="2435351" y="0"/>
                </a:lnTo>
                <a:lnTo>
                  <a:pt x="2435351" y="643127"/>
                </a:lnTo>
                <a:lnTo>
                  <a:pt x="0" y="6431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24071" y="2977895"/>
            <a:ext cx="7501128" cy="643127"/>
          </a:xfrm>
          <a:custGeom>
            <a:avLst/>
            <a:gdLst>
              <a:gd name="connsiteX0" fmla="*/ 0 w 7501128"/>
              <a:gd name="connsiteY0" fmla="*/ 0 h 643127"/>
              <a:gd name="connsiteX1" fmla="*/ 7501128 w 7501128"/>
              <a:gd name="connsiteY1" fmla="*/ 0 h 643127"/>
              <a:gd name="connsiteX2" fmla="*/ 7501128 w 7501128"/>
              <a:gd name="connsiteY2" fmla="*/ 643127 h 643127"/>
              <a:gd name="connsiteX3" fmla="*/ 0 w 7501128"/>
              <a:gd name="connsiteY3" fmla="*/ 643127 h 643127"/>
              <a:gd name="connsiteX4" fmla="*/ 0 w 7501128"/>
              <a:gd name="connsiteY4" fmla="*/ 0 h 643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01128" h="643127">
                <a:moveTo>
                  <a:pt x="0" y="0"/>
                </a:moveTo>
                <a:lnTo>
                  <a:pt x="7501128" y="0"/>
                </a:lnTo>
                <a:lnTo>
                  <a:pt x="7501128" y="643127"/>
                </a:lnTo>
                <a:lnTo>
                  <a:pt x="0" y="6431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8719" y="4224528"/>
            <a:ext cx="2435351" cy="605028"/>
          </a:xfrm>
          <a:custGeom>
            <a:avLst/>
            <a:gdLst>
              <a:gd name="connsiteX0" fmla="*/ 0 w 2435351"/>
              <a:gd name="connsiteY0" fmla="*/ 0 h 605028"/>
              <a:gd name="connsiteX1" fmla="*/ 2435351 w 2435351"/>
              <a:gd name="connsiteY1" fmla="*/ 0 h 605028"/>
              <a:gd name="connsiteX2" fmla="*/ 2435351 w 2435351"/>
              <a:gd name="connsiteY2" fmla="*/ 605027 h 605028"/>
              <a:gd name="connsiteX3" fmla="*/ 0 w 2435351"/>
              <a:gd name="connsiteY3" fmla="*/ 605027 h 605028"/>
              <a:gd name="connsiteX4" fmla="*/ 0 w 2435351"/>
              <a:gd name="connsiteY4" fmla="*/ 0 h 605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5351" h="605028">
                <a:moveTo>
                  <a:pt x="0" y="0"/>
                </a:moveTo>
                <a:lnTo>
                  <a:pt x="2435351" y="0"/>
                </a:lnTo>
                <a:lnTo>
                  <a:pt x="2435351" y="605027"/>
                </a:lnTo>
                <a:lnTo>
                  <a:pt x="0" y="6050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24071" y="4224528"/>
            <a:ext cx="7501128" cy="605028"/>
          </a:xfrm>
          <a:custGeom>
            <a:avLst/>
            <a:gdLst>
              <a:gd name="connsiteX0" fmla="*/ 0 w 7501128"/>
              <a:gd name="connsiteY0" fmla="*/ 0 h 605028"/>
              <a:gd name="connsiteX1" fmla="*/ 7501128 w 7501128"/>
              <a:gd name="connsiteY1" fmla="*/ 0 h 605028"/>
              <a:gd name="connsiteX2" fmla="*/ 7501128 w 7501128"/>
              <a:gd name="connsiteY2" fmla="*/ 605027 h 605028"/>
              <a:gd name="connsiteX3" fmla="*/ 0 w 7501128"/>
              <a:gd name="connsiteY3" fmla="*/ 605027 h 605028"/>
              <a:gd name="connsiteX4" fmla="*/ 0 w 7501128"/>
              <a:gd name="connsiteY4" fmla="*/ 0 h 605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01128" h="605028">
                <a:moveTo>
                  <a:pt x="0" y="0"/>
                </a:moveTo>
                <a:lnTo>
                  <a:pt x="7501128" y="0"/>
                </a:lnTo>
                <a:lnTo>
                  <a:pt x="7501128" y="605027"/>
                </a:lnTo>
                <a:lnTo>
                  <a:pt x="0" y="6050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8719" y="5433059"/>
            <a:ext cx="2435351" cy="603504"/>
          </a:xfrm>
          <a:custGeom>
            <a:avLst/>
            <a:gdLst>
              <a:gd name="connsiteX0" fmla="*/ 0 w 2435351"/>
              <a:gd name="connsiteY0" fmla="*/ 0 h 603504"/>
              <a:gd name="connsiteX1" fmla="*/ 2435351 w 2435351"/>
              <a:gd name="connsiteY1" fmla="*/ 0 h 603504"/>
              <a:gd name="connsiteX2" fmla="*/ 2435351 w 2435351"/>
              <a:gd name="connsiteY2" fmla="*/ 603504 h 603504"/>
              <a:gd name="connsiteX3" fmla="*/ 0 w 2435351"/>
              <a:gd name="connsiteY3" fmla="*/ 603504 h 603504"/>
              <a:gd name="connsiteX4" fmla="*/ 0 w 2435351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5351" h="603504">
                <a:moveTo>
                  <a:pt x="0" y="0"/>
                </a:moveTo>
                <a:lnTo>
                  <a:pt x="2435351" y="0"/>
                </a:lnTo>
                <a:lnTo>
                  <a:pt x="2435351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24071" y="5433059"/>
            <a:ext cx="7501128" cy="603504"/>
          </a:xfrm>
          <a:custGeom>
            <a:avLst/>
            <a:gdLst>
              <a:gd name="connsiteX0" fmla="*/ 0 w 7501128"/>
              <a:gd name="connsiteY0" fmla="*/ 0 h 603504"/>
              <a:gd name="connsiteX1" fmla="*/ 7501128 w 7501128"/>
              <a:gd name="connsiteY1" fmla="*/ 0 h 603504"/>
              <a:gd name="connsiteX2" fmla="*/ 7501128 w 7501128"/>
              <a:gd name="connsiteY2" fmla="*/ 603504 h 603504"/>
              <a:gd name="connsiteX3" fmla="*/ 0 w 7501128"/>
              <a:gd name="connsiteY3" fmla="*/ 603504 h 603504"/>
              <a:gd name="connsiteX4" fmla="*/ 0 w 7501128"/>
              <a:gd name="connsiteY4" fmla="*/ 0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01128" h="603504">
                <a:moveTo>
                  <a:pt x="0" y="0"/>
                </a:moveTo>
                <a:lnTo>
                  <a:pt x="7501128" y="0"/>
                </a:lnTo>
                <a:lnTo>
                  <a:pt x="7501128" y="603504"/>
                </a:lnTo>
                <a:lnTo>
                  <a:pt x="0" y="6035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1169301"/>
            <a:ext cx="9936480" cy="12700"/>
          </a:xfrm>
          <a:custGeom>
            <a:avLst/>
            <a:gdLst>
              <a:gd name="connsiteX0" fmla="*/ 0 w 9936480"/>
              <a:gd name="connsiteY0" fmla="*/ 6350 h 12700"/>
              <a:gd name="connsiteX1" fmla="*/ 9936480 w 993648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12700">
                <a:moveTo>
                  <a:pt x="0" y="6350"/>
                </a:moveTo>
                <a:lnTo>
                  <a:pt x="993648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1758581"/>
            <a:ext cx="9936480" cy="25400"/>
          </a:xfrm>
          <a:custGeom>
            <a:avLst/>
            <a:gdLst>
              <a:gd name="connsiteX0" fmla="*/ 0 w 9936480"/>
              <a:gd name="connsiteY0" fmla="*/ 12700 h 25400"/>
              <a:gd name="connsiteX1" fmla="*/ 9936480 w 9936480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25400">
                <a:moveTo>
                  <a:pt x="0" y="12700"/>
                </a:moveTo>
                <a:lnTo>
                  <a:pt x="9936480" y="12700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2839" y="1175651"/>
            <a:ext cx="12700" cy="5503545"/>
          </a:xfrm>
          <a:custGeom>
            <a:avLst/>
            <a:gdLst>
              <a:gd name="connsiteX0" fmla="*/ 6350 w 12700"/>
              <a:gd name="connsiteY0" fmla="*/ 0 h 5503545"/>
              <a:gd name="connsiteX1" fmla="*/ 6350 w 12700"/>
              <a:gd name="connsiteY1" fmla="*/ 5503545 h 5503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5503545">
                <a:moveTo>
                  <a:pt x="6350" y="0"/>
                </a:moveTo>
                <a:lnTo>
                  <a:pt x="6350" y="5503545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17429" y="1175651"/>
            <a:ext cx="12700" cy="5503545"/>
          </a:xfrm>
          <a:custGeom>
            <a:avLst/>
            <a:gdLst>
              <a:gd name="connsiteX0" fmla="*/ 6350 w 12700"/>
              <a:gd name="connsiteY0" fmla="*/ 0 h 5503545"/>
              <a:gd name="connsiteX1" fmla="*/ 6350 w 12700"/>
              <a:gd name="connsiteY1" fmla="*/ 5503545 h 5503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5503545">
                <a:moveTo>
                  <a:pt x="6350" y="0"/>
                </a:moveTo>
                <a:lnTo>
                  <a:pt x="6350" y="5503545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19319" y="1175651"/>
            <a:ext cx="12700" cy="5503545"/>
          </a:xfrm>
          <a:custGeom>
            <a:avLst/>
            <a:gdLst>
              <a:gd name="connsiteX0" fmla="*/ 6350 w 12700"/>
              <a:gd name="connsiteY0" fmla="*/ 0 h 5503545"/>
              <a:gd name="connsiteX1" fmla="*/ 6350 w 12700"/>
              <a:gd name="connsiteY1" fmla="*/ 5503545 h 5503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5503545">
                <a:moveTo>
                  <a:pt x="6350" y="0"/>
                </a:moveTo>
                <a:lnTo>
                  <a:pt x="6350" y="5503545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2368816"/>
            <a:ext cx="9936480" cy="12700"/>
          </a:xfrm>
          <a:custGeom>
            <a:avLst/>
            <a:gdLst>
              <a:gd name="connsiteX0" fmla="*/ 0 w 9936480"/>
              <a:gd name="connsiteY0" fmla="*/ 6350 h 12700"/>
              <a:gd name="connsiteX1" fmla="*/ 9936480 w 993648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12700">
                <a:moveTo>
                  <a:pt x="0" y="6350"/>
                </a:moveTo>
                <a:lnTo>
                  <a:pt x="993648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2972066"/>
            <a:ext cx="9936480" cy="12700"/>
          </a:xfrm>
          <a:custGeom>
            <a:avLst/>
            <a:gdLst>
              <a:gd name="connsiteX0" fmla="*/ 0 w 9936480"/>
              <a:gd name="connsiteY0" fmla="*/ 6350 h 12700"/>
              <a:gd name="connsiteX1" fmla="*/ 9936480 w 993648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12700">
                <a:moveTo>
                  <a:pt x="0" y="6350"/>
                </a:moveTo>
                <a:lnTo>
                  <a:pt x="993648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3614686"/>
            <a:ext cx="9936480" cy="12700"/>
          </a:xfrm>
          <a:custGeom>
            <a:avLst/>
            <a:gdLst>
              <a:gd name="connsiteX0" fmla="*/ 0 w 9936480"/>
              <a:gd name="connsiteY0" fmla="*/ 6350 h 12700"/>
              <a:gd name="connsiteX1" fmla="*/ 9936480 w 993648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12700">
                <a:moveTo>
                  <a:pt x="0" y="6350"/>
                </a:moveTo>
                <a:lnTo>
                  <a:pt x="993648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4218571"/>
            <a:ext cx="9936480" cy="12700"/>
          </a:xfrm>
          <a:custGeom>
            <a:avLst/>
            <a:gdLst>
              <a:gd name="connsiteX0" fmla="*/ 0 w 9936480"/>
              <a:gd name="connsiteY0" fmla="*/ 6350 h 12700"/>
              <a:gd name="connsiteX1" fmla="*/ 9936480 w 993648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12700">
                <a:moveTo>
                  <a:pt x="0" y="6350"/>
                </a:moveTo>
                <a:lnTo>
                  <a:pt x="993648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4822456"/>
            <a:ext cx="9936480" cy="12700"/>
          </a:xfrm>
          <a:custGeom>
            <a:avLst/>
            <a:gdLst>
              <a:gd name="connsiteX0" fmla="*/ 0 w 9936480"/>
              <a:gd name="connsiteY0" fmla="*/ 6350 h 12700"/>
              <a:gd name="connsiteX1" fmla="*/ 9936480 w 993648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12700">
                <a:moveTo>
                  <a:pt x="0" y="6350"/>
                </a:moveTo>
                <a:lnTo>
                  <a:pt x="993648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5426341"/>
            <a:ext cx="9936480" cy="12700"/>
          </a:xfrm>
          <a:custGeom>
            <a:avLst/>
            <a:gdLst>
              <a:gd name="connsiteX0" fmla="*/ 0 w 9936480"/>
              <a:gd name="connsiteY0" fmla="*/ 6350 h 12700"/>
              <a:gd name="connsiteX1" fmla="*/ 9936480 w 993648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12700">
                <a:moveTo>
                  <a:pt x="0" y="6350"/>
                </a:moveTo>
                <a:lnTo>
                  <a:pt x="993648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6030226"/>
            <a:ext cx="9936480" cy="12700"/>
          </a:xfrm>
          <a:custGeom>
            <a:avLst/>
            <a:gdLst>
              <a:gd name="connsiteX0" fmla="*/ 0 w 9936480"/>
              <a:gd name="connsiteY0" fmla="*/ 6350 h 12700"/>
              <a:gd name="connsiteX1" fmla="*/ 9936480 w 993648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12700">
                <a:moveTo>
                  <a:pt x="0" y="6350"/>
                </a:moveTo>
                <a:lnTo>
                  <a:pt x="993648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6672846"/>
            <a:ext cx="9936480" cy="12700"/>
          </a:xfrm>
          <a:custGeom>
            <a:avLst/>
            <a:gdLst>
              <a:gd name="connsiteX0" fmla="*/ 0 w 9936480"/>
              <a:gd name="connsiteY0" fmla="*/ 6350 h 12700"/>
              <a:gd name="connsiteX1" fmla="*/ 9936480 w 993648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36480" h="12700">
                <a:moveTo>
                  <a:pt x="0" y="6350"/>
                </a:moveTo>
                <a:lnTo>
                  <a:pt x="9936480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511300" y="342900"/>
            <a:ext cx="3213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子项目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1346200"/>
            <a:ext cx="2197100" cy="514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子项目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87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Config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87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Netflix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87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Bus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87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Cluster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87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Consul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87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87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Stream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87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Sleuth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08400" y="1346200"/>
            <a:ext cx="60960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说明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中心化的外部配置管理，由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仓库支持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和多个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Netflix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OSS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组件集成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(Eureka,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Hystrix,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Zuul,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Archaius,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etc.)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将服务和服务实例连接到分布式消息的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event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bus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用于在集群内传播状态变更。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如配置变更事件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leader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选举和通用有状态模式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Hashicorp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公司的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Consul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来进行服务发现和配置管理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Apache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做服务发现和配置管理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消息中间件抽象层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目前支持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Redis,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Rabbit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MQ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Kafka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用于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应用的分布式追踪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兼容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Zipkin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HTrace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和基于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log(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如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ELK)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的追踪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5600" y="1879600"/>
            <a:ext cx="990600" cy="99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25600" y="3937000"/>
            <a:ext cx="9906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44900" y="2908300"/>
            <a:ext cx="53848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0500" y="2908300"/>
            <a:ext cx="9906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73200" y="342900"/>
            <a:ext cx="2959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Cloud: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总结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98800" y="20955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41402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75100" y="3111500"/>
            <a:ext cx="4699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33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35400" y="1917700"/>
            <a:ext cx="3657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有潜力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很年轻的项目，可以关注，前景看好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35500" y="2971800"/>
            <a:ext cx="38862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社区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最近使用的人越来越多，多次看到分享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48100" y="4000500"/>
            <a:ext cx="50546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建议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可以尝试，一般也能用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也可以考虑下面要介绍的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套件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537959" y="3912108"/>
            <a:ext cx="434340" cy="355091"/>
          </a:xfrm>
          <a:custGeom>
            <a:avLst/>
            <a:gdLst>
              <a:gd name="connsiteX0" fmla="*/ 0 w 434340"/>
              <a:gd name="connsiteY0" fmla="*/ 204215 h 355091"/>
              <a:gd name="connsiteX1" fmla="*/ 242316 w 434340"/>
              <a:gd name="connsiteY1" fmla="*/ 74676 h 355091"/>
              <a:gd name="connsiteX2" fmla="*/ 202692 w 434340"/>
              <a:gd name="connsiteY2" fmla="*/ 0 h 355091"/>
              <a:gd name="connsiteX3" fmla="*/ 434340 w 434340"/>
              <a:gd name="connsiteY3" fmla="*/ 70103 h 355091"/>
              <a:gd name="connsiteX4" fmla="*/ 362711 w 434340"/>
              <a:gd name="connsiteY4" fmla="*/ 301751 h 355091"/>
              <a:gd name="connsiteX5" fmla="*/ 323088 w 434340"/>
              <a:gd name="connsiteY5" fmla="*/ 227076 h 355091"/>
              <a:gd name="connsiteX6" fmla="*/ 80771 w 434340"/>
              <a:gd name="connsiteY6" fmla="*/ 355091 h 355091"/>
              <a:gd name="connsiteX7" fmla="*/ 0 w 434340"/>
              <a:gd name="connsiteY7" fmla="*/ 204215 h 355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34340" h="355091">
                <a:moveTo>
                  <a:pt x="0" y="204215"/>
                </a:moveTo>
                <a:lnTo>
                  <a:pt x="242316" y="74676"/>
                </a:lnTo>
                <a:lnTo>
                  <a:pt x="202692" y="0"/>
                </a:lnTo>
                <a:lnTo>
                  <a:pt x="434340" y="70103"/>
                </a:lnTo>
                <a:lnTo>
                  <a:pt x="362711" y="301751"/>
                </a:lnTo>
                <a:lnTo>
                  <a:pt x="323088" y="227076"/>
                </a:lnTo>
                <a:lnTo>
                  <a:pt x="80771" y="355091"/>
                </a:lnTo>
                <a:lnTo>
                  <a:pt x="0" y="204215"/>
                </a:lnTo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4500" y="2095500"/>
            <a:ext cx="3619500" cy="375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83400" y="2540000"/>
            <a:ext cx="19558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124700" y="3009900"/>
            <a:ext cx="14224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01600" algn="l"/>
                <a:tab pos="495300" algn="l"/>
              </a:tabLst>
            </a:pPr>
            <a:r>
              <a:rPr lang="en-US" altLang="zh-CN" sz="18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</a:p>
          <a:p>
            <a:pPr>
              <a:lnSpc>
                <a:spcPts val="2000"/>
              </a:lnSpc>
              <a:tabLst>
                <a:tab pos="1016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ffc000"/>
                </a:solidFill>
                <a:latin typeface="微软雅黑" pitchFamily="18" charset="0"/>
                <a:cs typeface="微软雅黑" pitchFamily="18" charset="0"/>
              </a:rPr>
              <a:t>集成</a:t>
            </a:r>
          </a:p>
          <a:p>
            <a:pPr>
              <a:lnSpc>
                <a:spcPts val="2300"/>
              </a:lnSpc>
              <a:tabLst>
                <a:tab pos="1016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OSS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57700" y="3670300"/>
            <a:ext cx="635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95800" y="3962400"/>
            <a:ext cx="5715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57700" y="5080000"/>
            <a:ext cx="685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Ribbon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4432300"/>
            <a:ext cx="533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Feign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52800" y="3187700"/>
            <a:ext cx="685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Hystrix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02300" y="3200400"/>
            <a:ext cx="419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Zuul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99100" y="4419600"/>
            <a:ext cx="863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Archaius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368300"/>
            <a:ext cx="4914900" cy="251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1496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Netflix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：强强联手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1496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Eureka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85900" y="368300"/>
            <a:ext cx="4495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微服务框架的遗憾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一家之言</a:t>
            </a: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2413000"/>
            <a:ext cx="62357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虽说选择有不少，真正满意的，</a:t>
            </a:r>
            <a:r>
              <a:rPr lang="en-US" altLang="zh-CN" sz="3600" b="1" dirty="0" smtClean="0">
                <a:solidFill>
                  <a:srgbClr val="ed7d31"/>
                </a:solidFill>
                <a:latin typeface="微软雅黑" pitchFamily="18" charset="0"/>
                <a:cs typeface="微软雅黑" pitchFamily="18" charset="0"/>
              </a:rPr>
              <a:t>没有</a:t>
            </a: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07100" y="3441700"/>
            <a:ext cx="292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Wingdings" pitchFamily="18" charset="0"/>
                <a:cs typeface="Wingdings" pitchFamily="18" charset="0"/>
              </a:rPr>
              <a:t>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25700" y="4241800"/>
            <a:ext cx="7454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期待未来，能有真正压倒性优势的强力产品面世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145663" y="3091586"/>
            <a:ext cx="479348" cy="780884"/>
          </a:xfrm>
          <a:custGeom>
            <a:avLst/>
            <a:gdLst>
              <a:gd name="connsiteX0" fmla="*/ 0 w 479348"/>
              <a:gd name="connsiteY0" fmla="*/ 585673 h 780884"/>
              <a:gd name="connsiteX1" fmla="*/ 479348 w 479348"/>
              <a:gd name="connsiteY1" fmla="*/ 780884 h 780884"/>
              <a:gd name="connsiteX2" fmla="*/ 479348 w 479348"/>
              <a:gd name="connsiteY2" fmla="*/ 201142 h 780884"/>
              <a:gd name="connsiteX3" fmla="*/ 0 w 479348"/>
              <a:gd name="connsiteY3" fmla="*/ 0 h 780884"/>
              <a:gd name="connsiteX4" fmla="*/ 0 w 479348"/>
              <a:gd name="connsiteY4" fmla="*/ 585673 h 780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348" h="780884">
                <a:moveTo>
                  <a:pt x="0" y="585673"/>
                </a:moveTo>
                <a:lnTo>
                  <a:pt x="479348" y="780884"/>
                </a:lnTo>
                <a:lnTo>
                  <a:pt x="479348" y="201142"/>
                </a:lnTo>
                <a:lnTo>
                  <a:pt x="0" y="0"/>
                </a:lnTo>
                <a:lnTo>
                  <a:pt x="0" y="58567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2159000"/>
            <a:ext cx="2730500" cy="241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73100" y="4064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第三部分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76900" y="2946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这些不是微服务的范畴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76900" y="3327400"/>
            <a:ext cx="29718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但是对于微服务来说至关重要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微服务要想成功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76900" y="4102100"/>
            <a:ext cx="2971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最好能有这些配套的基础设施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51500" y="21336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基础设施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503147" y="2671864"/>
            <a:ext cx="171450" cy="341312"/>
          </a:xfrm>
          <a:custGeom>
            <a:avLst/>
            <a:gdLst>
              <a:gd name="connsiteX0" fmla="*/ 171450 w 171450"/>
              <a:gd name="connsiteY0" fmla="*/ 85318 h 341312"/>
              <a:gd name="connsiteX1" fmla="*/ 85725 w 171450"/>
              <a:gd name="connsiteY1" fmla="*/ 0 h 341312"/>
              <a:gd name="connsiteX2" fmla="*/ 0 w 171450"/>
              <a:gd name="connsiteY2" fmla="*/ 85318 h 341312"/>
              <a:gd name="connsiteX3" fmla="*/ 42862 w 171450"/>
              <a:gd name="connsiteY3" fmla="*/ 158800 h 341312"/>
              <a:gd name="connsiteX4" fmla="*/ 0 w 171450"/>
              <a:gd name="connsiteY4" fmla="*/ 341312 h 341312"/>
              <a:gd name="connsiteX5" fmla="*/ 171450 w 171450"/>
              <a:gd name="connsiteY5" fmla="*/ 341312 h 341312"/>
              <a:gd name="connsiteX6" fmla="*/ 129781 w 171450"/>
              <a:gd name="connsiteY6" fmla="*/ 158800 h 341312"/>
              <a:gd name="connsiteX7" fmla="*/ 171450 w 171450"/>
              <a:gd name="connsiteY7" fmla="*/ 85318 h 341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71450" h="341312">
                <a:moveTo>
                  <a:pt x="171450" y="85318"/>
                </a:moveTo>
                <a:cubicBezTo>
                  <a:pt x="171450" y="37922"/>
                  <a:pt x="133350" y="0"/>
                  <a:pt x="85725" y="0"/>
                </a:cubicBezTo>
                <a:cubicBezTo>
                  <a:pt x="39293" y="0"/>
                  <a:pt x="0" y="37922"/>
                  <a:pt x="0" y="85318"/>
                </a:cubicBezTo>
                <a:cubicBezTo>
                  <a:pt x="0" y="116141"/>
                  <a:pt x="16662" y="143395"/>
                  <a:pt x="42862" y="158800"/>
                </a:cubicBezTo>
                <a:cubicBezTo>
                  <a:pt x="0" y="341312"/>
                  <a:pt x="0" y="341312"/>
                  <a:pt x="0" y="341312"/>
                </a:cubicBezTo>
                <a:cubicBezTo>
                  <a:pt x="171450" y="341312"/>
                  <a:pt x="171450" y="341312"/>
                  <a:pt x="171450" y="341312"/>
                </a:cubicBezTo>
                <a:cubicBezTo>
                  <a:pt x="129781" y="158800"/>
                  <a:pt x="129781" y="158800"/>
                  <a:pt x="129781" y="158800"/>
                </a:cubicBezTo>
                <a:cubicBezTo>
                  <a:pt x="154775" y="143395"/>
                  <a:pt x="171450" y="116141"/>
                  <a:pt x="171450" y="8531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24100" y="2413000"/>
            <a:ext cx="8382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5200" y="2413000"/>
            <a:ext cx="8255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75500" y="2413000"/>
            <a:ext cx="8255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72600" y="2349500"/>
            <a:ext cx="8255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19300" y="3683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基础设施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08200" y="3403600"/>
            <a:ext cx="1409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分布式配置管理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40300" y="3403600"/>
            <a:ext cx="4445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APM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59300" y="3695700"/>
            <a:ext cx="1206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应用性能监控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86600" y="3403600"/>
            <a:ext cx="80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日志分析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09100" y="3403600"/>
            <a:ext cx="1270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务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监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控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告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警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435350" y="4098925"/>
            <a:ext cx="342900" cy="355600"/>
          </a:xfrm>
          <a:custGeom>
            <a:avLst/>
            <a:gdLst>
              <a:gd name="connsiteX0" fmla="*/ 336880 w 342900"/>
              <a:gd name="connsiteY0" fmla="*/ 30136 h 355600"/>
              <a:gd name="connsiteX1" fmla="*/ 198526 w 342900"/>
              <a:gd name="connsiteY1" fmla="*/ 162737 h 355600"/>
              <a:gd name="connsiteX2" fmla="*/ 198526 w 342900"/>
              <a:gd name="connsiteY2" fmla="*/ 331495 h 355600"/>
              <a:gd name="connsiteX3" fmla="*/ 270713 w 342900"/>
              <a:gd name="connsiteY3" fmla="*/ 331495 h 355600"/>
              <a:gd name="connsiteX4" fmla="*/ 282740 w 342900"/>
              <a:gd name="connsiteY4" fmla="*/ 343547 h 355600"/>
              <a:gd name="connsiteX5" fmla="*/ 270713 w 342900"/>
              <a:gd name="connsiteY5" fmla="*/ 355600 h 355600"/>
              <a:gd name="connsiteX6" fmla="*/ 78206 w 342900"/>
              <a:gd name="connsiteY6" fmla="*/ 355600 h 355600"/>
              <a:gd name="connsiteX7" fmla="*/ 60159 w 342900"/>
              <a:gd name="connsiteY7" fmla="*/ 343547 h 355600"/>
              <a:gd name="connsiteX8" fmla="*/ 78206 w 342900"/>
              <a:gd name="connsiteY8" fmla="*/ 331495 h 355600"/>
              <a:gd name="connsiteX9" fmla="*/ 144373 w 342900"/>
              <a:gd name="connsiteY9" fmla="*/ 331495 h 355600"/>
              <a:gd name="connsiteX10" fmla="*/ 144373 w 342900"/>
              <a:gd name="connsiteY10" fmla="*/ 162737 h 355600"/>
              <a:gd name="connsiteX11" fmla="*/ 12026 w 342900"/>
              <a:gd name="connsiteY11" fmla="*/ 30136 h 355600"/>
              <a:gd name="connsiteX12" fmla="*/ 0 w 342900"/>
              <a:gd name="connsiteY12" fmla="*/ 12052 h 355600"/>
              <a:gd name="connsiteX13" fmla="*/ 24066 w 342900"/>
              <a:gd name="connsiteY13" fmla="*/ 0 h 355600"/>
              <a:gd name="connsiteX14" fmla="*/ 324853 w 342900"/>
              <a:gd name="connsiteY14" fmla="*/ 0 h 355600"/>
              <a:gd name="connsiteX15" fmla="*/ 342900 w 342900"/>
              <a:gd name="connsiteY15" fmla="*/ 12052 h 355600"/>
              <a:gd name="connsiteX16" fmla="*/ 336880 w 342900"/>
              <a:gd name="connsiteY16" fmla="*/ 30136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42900" h="355600">
                <a:moveTo>
                  <a:pt x="336880" y="30136"/>
                </a:moveTo>
                <a:cubicBezTo>
                  <a:pt x="198526" y="162737"/>
                  <a:pt x="198526" y="162737"/>
                  <a:pt x="198526" y="162737"/>
                </a:cubicBezTo>
                <a:cubicBezTo>
                  <a:pt x="198526" y="331495"/>
                  <a:pt x="198526" y="331495"/>
                  <a:pt x="198526" y="331495"/>
                </a:cubicBezTo>
                <a:cubicBezTo>
                  <a:pt x="270713" y="331495"/>
                  <a:pt x="270713" y="331495"/>
                  <a:pt x="270713" y="331495"/>
                </a:cubicBezTo>
                <a:cubicBezTo>
                  <a:pt x="276720" y="331495"/>
                  <a:pt x="282740" y="337515"/>
                  <a:pt x="282740" y="343547"/>
                </a:cubicBezTo>
                <a:cubicBezTo>
                  <a:pt x="282740" y="349567"/>
                  <a:pt x="276720" y="355600"/>
                  <a:pt x="270713" y="355600"/>
                </a:cubicBezTo>
                <a:cubicBezTo>
                  <a:pt x="78206" y="355600"/>
                  <a:pt x="78206" y="355600"/>
                  <a:pt x="78206" y="355600"/>
                </a:cubicBezTo>
                <a:cubicBezTo>
                  <a:pt x="72186" y="355600"/>
                  <a:pt x="60159" y="349567"/>
                  <a:pt x="60159" y="343547"/>
                </a:cubicBezTo>
                <a:cubicBezTo>
                  <a:pt x="60159" y="337515"/>
                  <a:pt x="72186" y="331495"/>
                  <a:pt x="78206" y="331495"/>
                </a:cubicBezTo>
                <a:cubicBezTo>
                  <a:pt x="144373" y="331495"/>
                  <a:pt x="144373" y="331495"/>
                  <a:pt x="144373" y="331495"/>
                </a:cubicBezTo>
                <a:cubicBezTo>
                  <a:pt x="144373" y="162737"/>
                  <a:pt x="144373" y="162737"/>
                  <a:pt x="144373" y="162737"/>
                </a:cubicBezTo>
                <a:cubicBezTo>
                  <a:pt x="12026" y="30136"/>
                  <a:pt x="12026" y="30136"/>
                  <a:pt x="12026" y="30136"/>
                </a:cubicBezTo>
                <a:cubicBezTo>
                  <a:pt x="6019" y="24104"/>
                  <a:pt x="0" y="18084"/>
                  <a:pt x="0" y="12052"/>
                </a:cubicBezTo>
                <a:cubicBezTo>
                  <a:pt x="0" y="0"/>
                  <a:pt x="12026" y="0"/>
                  <a:pt x="24066" y="0"/>
                </a:cubicBezTo>
                <a:cubicBezTo>
                  <a:pt x="324853" y="0"/>
                  <a:pt x="324853" y="0"/>
                  <a:pt x="324853" y="0"/>
                </a:cubicBezTo>
                <a:cubicBezTo>
                  <a:pt x="330873" y="0"/>
                  <a:pt x="342900" y="0"/>
                  <a:pt x="342900" y="12052"/>
                </a:cubicBezTo>
                <a:cubicBezTo>
                  <a:pt x="342900" y="18084"/>
                  <a:pt x="342900" y="24104"/>
                  <a:pt x="336880" y="30136"/>
                </a:cubicBezTo>
              </a:path>
            </a:pathLst>
          </a:custGeom>
          <a:solidFill>
            <a:srgbClr val="fdfd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89875" y="5675312"/>
            <a:ext cx="354012" cy="352425"/>
          </a:xfrm>
          <a:custGeom>
            <a:avLst/>
            <a:gdLst>
              <a:gd name="connsiteX0" fmla="*/ 212407 w 354012"/>
              <a:gd name="connsiteY0" fmla="*/ 173011 h 352425"/>
              <a:gd name="connsiteX1" fmla="*/ 296088 w 354012"/>
              <a:gd name="connsiteY1" fmla="*/ 256311 h 352425"/>
              <a:gd name="connsiteX2" fmla="*/ 328269 w 354012"/>
              <a:gd name="connsiteY2" fmla="*/ 224269 h 352425"/>
              <a:gd name="connsiteX3" fmla="*/ 341134 w 354012"/>
              <a:gd name="connsiteY3" fmla="*/ 217868 h 352425"/>
              <a:gd name="connsiteX4" fmla="*/ 354012 w 354012"/>
              <a:gd name="connsiteY4" fmla="*/ 230682 h 352425"/>
              <a:gd name="connsiteX5" fmla="*/ 354012 w 354012"/>
              <a:gd name="connsiteY5" fmla="*/ 333197 h 352425"/>
              <a:gd name="connsiteX6" fmla="*/ 334708 w 354012"/>
              <a:gd name="connsiteY6" fmla="*/ 352425 h 352425"/>
              <a:gd name="connsiteX7" fmla="*/ 231711 w 354012"/>
              <a:gd name="connsiteY7" fmla="*/ 352425 h 352425"/>
              <a:gd name="connsiteX8" fmla="*/ 218846 w 354012"/>
              <a:gd name="connsiteY8" fmla="*/ 339610 h 352425"/>
              <a:gd name="connsiteX9" fmla="*/ 225285 w 354012"/>
              <a:gd name="connsiteY9" fmla="*/ 326796 h 352425"/>
              <a:gd name="connsiteX10" fmla="*/ 257467 w 354012"/>
              <a:gd name="connsiteY10" fmla="*/ 294754 h 352425"/>
              <a:gd name="connsiteX11" fmla="*/ 173787 w 354012"/>
              <a:gd name="connsiteY11" fmla="*/ 211454 h 352425"/>
              <a:gd name="connsiteX12" fmla="*/ 96545 w 354012"/>
              <a:gd name="connsiteY12" fmla="*/ 294754 h 352425"/>
              <a:gd name="connsiteX13" fmla="*/ 128727 w 354012"/>
              <a:gd name="connsiteY13" fmla="*/ 326796 h 352425"/>
              <a:gd name="connsiteX14" fmla="*/ 128727 w 354012"/>
              <a:gd name="connsiteY14" fmla="*/ 339610 h 352425"/>
              <a:gd name="connsiteX15" fmla="*/ 115861 w 354012"/>
              <a:gd name="connsiteY15" fmla="*/ 352425 h 352425"/>
              <a:gd name="connsiteX16" fmla="*/ 12877 w 354012"/>
              <a:gd name="connsiteY16" fmla="*/ 352425 h 352425"/>
              <a:gd name="connsiteX17" fmla="*/ 0 w 354012"/>
              <a:gd name="connsiteY17" fmla="*/ 333197 h 352425"/>
              <a:gd name="connsiteX18" fmla="*/ 0 w 354012"/>
              <a:gd name="connsiteY18" fmla="*/ 230682 h 352425"/>
              <a:gd name="connsiteX19" fmla="*/ 6439 w 354012"/>
              <a:gd name="connsiteY19" fmla="*/ 217868 h 352425"/>
              <a:gd name="connsiteX20" fmla="*/ 25742 w 354012"/>
              <a:gd name="connsiteY20" fmla="*/ 224269 h 352425"/>
              <a:gd name="connsiteX21" fmla="*/ 57924 w 354012"/>
              <a:gd name="connsiteY21" fmla="*/ 256311 h 352425"/>
              <a:gd name="connsiteX22" fmla="*/ 135166 w 354012"/>
              <a:gd name="connsiteY22" fmla="*/ 173011 h 352425"/>
              <a:gd name="connsiteX23" fmla="*/ 57924 w 354012"/>
              <a:gd name="connsiteY23" fmla="*/ 89712 h 352425"/>
              <a:gd name="connsiteX24" fmla="*/ 25742 w 354012"/>
              <a:gd name="connsiteY24" fmla="*/ 128155 h 352425"/>
              <a:gd name="connsiteX25" fmla="*/ 12877 w 354012"/>
              <a:gd name="connsiteY25" fmla="*/ 128155 h 352425"/>
              <a:gd name="connsiteX26" fmla="*/ 6439 w 354012"/>
              <a:gd name="connsiteY26" fmla="*/ 128155 h 352425"/>
              <a:gd name="connsiteX27" fmla="*/ 0 w 354012"/>
              <a:gd name="connsiteY27" fmla="*/ 115341 h 352425"/>
              <a:gd name="connsiteX28" fmla="*/ 0 w 354012"/>
              <a:gd name="connsiteY28" fmla="*/ 12814 h 352425"/>
              <a:gd name="connsiteX29" fmla="*/ 12877 w 354012"/>
              <a:gd name="connsiteY29" fmla="*/ 0 h 352425"/>
              <a:gd name="connsiteX30" fmla="*/ 115861 w 354012"/>
              <a:gd name="connsiteY30" fmla="*/ 0 h 352425"/>
              <a:gd name="connsiteX31" fmla="*/ 128727 w 354012"/>
              <a:gd name="connsiteY31" fmla="*/ 6413 h 352425"/>
              <a:gd name="connsiteX32" fmla="*/ 128727 w 354012"/>
              <a:gd name="connsiteY32" fmla="*/ 25628 h 352425"/>
              <a:gd name="connsiteX33" fmla="*/ 96545 w 354012"/>
              <a:gd name="connsiteY33" fmla="*/ 57670 h 352425"/>
              <a:gd name="connsiteX34" fmla="*/ 173787 w 354012"/>
              <a:gd name="connsiteY34" fmla="*/ 134556 h 352425"/>
              <a:gd name="connsiteX35" fmla="*/ 257467 w 354012"/>
              <a:gd name="connsiteY35" fmla="*/ 57670 h 352425"/>
              <a:gd name="connsiteX36" fmla="*/ 225285 w 354012"/>
              <a:gd name="connsiteY36" fmla="*/ 25628 h 352425"/>
              <a:gd name="connsiteX37" fmla="*/ 218846 w 354012"/>
              <a:gd name="connsiteY37" fmla="*/ 6413 h 352425"/>
              <a:gd name="connsiteX38" fmla="*/ 231711 w 354012"/>
              <a:gd name="connsiteY38" fmla="*/ 0 h 352425"/>
              <a:gd name="connsiteX39" fmla="*/ 334708 w 354012"/>
              <a:gd name="connsiteY39" fmla="*/ 0 h 352425"/>
              <a:gd name="connsiteX40" fmla="*/ 354012 w 354012"/>
              <a:gd name="connsiteY40" fmla="*/ 12814 h 352425"/>
              <a:gd name="connsiteX41" fmla="*/ 354012 w 354012"/>
              <a:gd name="connsiteY41" fmla="*/ 115341 h 352425"/>
              <a:gd name="connsiteX42" fmla="*/ 341134 w 354012"/>
              <a:gd name="connsiteY42" fmla="*/ 128155 h 352425"/>
              <a:gd name="connsiteX43" fmla="*/ 334708 w 354012"/>
              <a:gd name="connsiteY43" fmla="*/ 128155 h 352425"/>
              <a:gd name="connsiteX44" fmla="*/ 328269 w 354012"/>
              <a:gd name="connsiteY44" fmla="*/ 128155 h 352425"/>
              <a:gd name="connsiteX45" fmla="*/ 296088 w 354012"/>
              <a:gd name="connsiteY45" fmla="*/ 89712 h 352425"/>
              <a:gd name="connsiteX46" fmla="*/ 212407 w 354012"/>
              <a:gd name="connsiteY46" fmla="*/ 173011 h 352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</a:cxnLst>
            <a:rect l="l" t="t" r="r" b="b"/>
            <a:pathLst>
              <a:path w="354012" h="352425">
                <a:moveTo>
                  <a:pt x="212407" y="173011"/>
                </a:moveTo>
                <a:cubicBezTo>
                  <a:pt x="296088" y="256311"/>
                  <a:pt x="296088" y="256311"/>
                  <a:pt x="296088" y="256311"/>
                </a:cubicBezTo>
                <a:cubicBezTo>
                  <a:pt x="328269" y="224269"/>
                  <a:pt x="328269" y="224269"/>
                  <a:pt x="328269" y="224269"/>
                </a:cubicBezTo>
                <a:cubicBezTo>
                  <a:pt x="328269" y="217868"/>
                  <a:pt x="334708" y="217868"/>
                  <a:pt x="341134" y="217868"/>
                </a:cubicBezTo>
                <a:cubicBezTo>
                  <a:pt x="347573" y="224269"/>
                  <a:pt x="354012" y="224269"/>
                  <a:pt x="354012" y="230682"/>
                </a:cubicBezTo>
                <a:cubicBezTo>
                  <a:pt x="354012" y="333197"/>
                  <a:pt x="354012" y="333197"/>
                  <a:pt x="354012" y="333197"/>
                </a:cubicBezTo>
                <a:cubicBezTo>
                  <a:pt x="354012" y="346011"/>
                  <a:pt x="347573" y="352425"/>
                  <a:pt x="334708" y="352425"/>
                </a:cubicBezTo>
                <a:cubicBezTo>
                  <a:pt x="231711" y="352425"/>
                  <a:pt x="231711" y="352425"/>
                  <a:pt x="231711" y="352425"/>
                </a:cubicBezTo>
                <a:cubicBezTo>
                  <a:pt x="225285" y="352425"/>
                  <a:pt x="225285" y="346011"/>
                  <a:pt x="218846" y="339610"/>
                </a:cubicBezTo>
                <a:cubicBezTo>
                  <a:pt x="218846" y="333197"/>
                  <a:pt x="218846" y="326796"/>
                  <a:pt x="225285" y="326796"/>
                </a:cubicBezTo>
                <a:cubicBezTo>
                  <a:pt x="257467" y="294754"/>
                  <a:pt x="257467" y="294754"/>
                  <a:pt x="257467" y="294754"/>
                </a:cubicBezTo>
                <a:cubicBezTo>
                  <a:pt x="173787" y="211454"/>
                  <a:pt x="173787" y="211454"/>
                  <a:pt x="173787" y="211454"/>
                </a:cubicBezTo>
                <a:cubicBezTo>
                  <a:pt x="96545" y="294754"/>
                  <a:pt x="96545" y="294754"/>
                  <a:pt x="96545" y="294754"/>
                </a:cubicBezTo>
                <a:cubicBezTo>
                  <a:pt x="128727" y="326796"/>
                  <a:pt x="128727" y="326796"/>
                  <a:pt x="128727" y="326796"/>
                </a:cubicBezTo>
                <a:cubicBezTo>
                  <a:pt x="128727" y="326796"/>
                  <a:pt x="135166" y="333197"/>
                  <a:pt x="128727" y="339610"/>
                </a:cubicBezTo>
                <a:cubicBezTo>
                  <a:pt x="128727" y="346011"/>
                  <a:pt x="122301" y="352425"/>
                  <a:pt x="115861" y="352425"/>
                </a:cubicBezTo>
                <a:cubicBezTo>
                  <a:pt x="12877" y="352425"/>
                  <a:pt x="12877" y="352425"/>
                  <a:pt x="12877" y="352425"/>
                </a:cubicBezTo>
                <a:cubicBezTo>
                  <a:pt x="6439" y="352425"/>
                  <a:pt x="0" y="346011"/>
                  <a:pt x="0" y="333197"/>
                </a:cubicBezTo>
                <a:cubicBezTo>
                  <a:pt x="0" y="230682"/>
                  <a:pt x="0" y="230682"/>
                  <a:pt x="0" y="230682"/>
                </a:cubicBezTo>
                <a:cubicBezTo>
                  <a:pt x="0" y="224269"/>
                  <a:pt x="0" y="224269"/>
                  <a:pt x="6439" y="217868"/>
                </a:cubicBezTo>
                <a:cubicBezTo>
                  <a:pt x="12877" y="217868"/>
                  <a:pt x="19304" y="217868"/>
                  <a:pt x="25742" y="224269"/>
                </a:cubicBezTo>
                <a:cubicBezTo>
                  <a:pt x="57924" y="256311"/>
                  <a:pt x="57924" y="256311"/>
                  <a:pt x="57924" y="256311"/>
                </a:cubicBezTo>
                <a:cubicBezTo>
                  <a:pt x="135166" y="173011"/>
                  <a:pt x="135166" y="173011"/>
                  <a:pt x="135166" y="173011"/>
                </a:cubicBezTo>
                <a:cubicBezTo>
                  <a:pt x="57924" y="89712"/>
                  <a:pt x="57924" y="89712"/>
                  <a:pt x="57924" y="89712"/>
                </a:cubicBezTo>
                <a:cubicBezTo>
                  <a:pt x="25742" y="128155"/>
                  <a:pt x="25742" y="128155"/>
                  <a:pt x="25742" y="128155"/>
                </a:cubicBezTo>
                <a:cubicBezTo>
                  <a:pt x="19304" y="128155"/>
                  <a:pt x="19304" y="128155"/>
                  <a:pt x="12877" y="128155"/>
                </a:cubicBezTo>
                <a:cubicBezTo>
                  <a:pt x="12877" y="128155"/>
                  <a:pt x="6439" y="128155"/>
                  <a:pt x="6439" y="128155"/>
                </a:cubicBezTo>
                <a:cubicBezTo>
                  <a:pt x="0" y="128155"/>
                  <a:pt x="0" y="121742"/>
                  <a:pt x="0" y="115341"/>
                </a:cubicBezTo>
                <a:cubicBezTo>
                  <a:pt x="0" y="12814"/>
                  <a:pt x="0" y="12814"/>
                  <a:pt x="0" y="12814"/>
                </a:cubicBezTo>
                <a:cubicBezTo>
                  <a:pt x="0" y="6413"/>
                  <a:pt x="6439" y="0"/>
                  <a:pt x="12877" y="0"/>
                </a:cubicBezTo>
                <a:cubicBezTo>
                  <a:pt x="115861" y="0"/>
                  <a:pt x="115861" y="0"/>
                  <a:pt x="115861" y="0"/>
                </a:cubicBezTo>
                <a:cubicBezTo>
                  <a:pt x="122301" y="0"/>
                  <a:pt x="128727" y="0"/>
                  <a:pt x="128727" y="6413"/>
                </a:cubicBezTo>
                <a:cubicBezTo>
                  <a:pt x="135166" y="12814"/>
                  <a:pt x="128727" y="19227"/>
                  <a:pt x="128727" y="25628"/>
                </a:cubicBezTo>
                <a:cubicBezTo>
                  <a:pt x="96545" y="57670"/>
                  <a:pt x="96545" y="57670"/>
                  <a:pt x="96545" y="57670"/>
                </a:cubicBezTo>
                <a:cubicBezTo>
                  <a:pt x="173787" y="134556"/>
                  <a:pt x="173787" y="134556"/>
                  <a:pt x="173787" y="134556"/>
                </a:cubicBezTo>
                <a:cubicBezTo>
                  <a:pt x="257467" y="57670"/>
                  <a:pt x="257467" y="57670"/>
                  <a:pt x="257467" y="57670"/>
                </a:cubicBezTo>
                <a:cubicBezTo>
                  <a:pt x="225285" y="25628"/>
                  <a:pt x="225285" y="25628"/>
                  <a:pt x="225285" y="25628"/>
                </a:cubicBezTo>
                <a:cubicBezTo>
                  <a:pt x="218846" y="19227"/>
                  <a:pt x="218846" y="12814"/>
                  <a:pt x="218846" y="6413"/>
                </a:cubicBezTo>
                <a:cubicBezTo>
                  <a:pt x="225285" y="0"/>
                  <a:pt x="225285" y="0"/>
                  <a:pt x="231711" y="0"/>
                </a:cubicBezTo>
                <a:cubicBezTo>
                  <a:pt x="334708" y="0"/>
                  <a:pt x="334708" y="0"/>
                  <a:pt x="334708" y="0"/>
                </a:cubicBezTo>
                <a:cubicBezTo>
                  <a:pt x="347573" y="0"/>
                  <a:pt x="354012" y="6413"/>
                  <a:pt x="354012" y="12814"/>
                </a:cubicBezTo>
                <a:cubicBezTo>
                  <a:pt x="354012" y="115341"/>
                  <a:pt x="354012" y="115341"/>
                  <a:pt x="354012" y="115341"/>
                </a:cubicBezTo>
                <a:cubicBezTo>
                  <a:pt x="354012" y="121742"/>
                  <a:pt x="347573" y="128155"/>
                  <a:pt x="341134" y="128155"/>
                </a:cubicBezTo>
                <a:cubicBezTo>
                  <a:pt x="341134" y="128155"/>
                  <a:pt x="341134" y="128155"/>
                  <a:pt x="334708" y="128155"/>
                </a:cubicBezTo>
                <a:cubicBezTo>
                  <a:pt x="334708" y="128155"/>
                  <a:pt x="328269" y="128155"/>
                  <a:pt x="328269" y="128155"/>
                </a:cubicBezTo>
                <a:cubicBezTo>
                  <a:pt x="296088" y="89712"/>
                  <a:pt x="296088" y="89712"/>
                  <a:pt x="296088" y="89712"/>
                </a:cubicBezTo>
                <a:lnTo>
                  <a:pt x="212407" y="173011"/>
                </a:lnTo>
              </a:path>
            </a:pathLst>
          </a:custGeom>
          <a:solidFill>
            <a:srgbClr val="fdfd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3300" y="1600200"/>
            <a:ext cx="10274300" cy="476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524000" y="2908300"/>
            <a:ext cx="15240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46100" algn="l"/>
                <a:tab pos="762000" algn="l"/>
              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zookeeper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546100" algn="l"/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consul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546100" algn="l"/>
                <a:tab pos="762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etcd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47200" y="2908300"/>
            <a:ext cx="10287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Redis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数据库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altLang="zh-CN" sz="24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仓库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85900" y="368300"/>
            <a:ext cx="52070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2926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分布式配置管理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自动动手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28244" y="2560320"/>
            <a:ext cx="1377696" cy="605027"/>
          </a:xfrm>
          <a:custGeom>
            <a:avLst/>
            <a:gdLst>
              <a:gd name="connsiteX0" fmla="*/ 0 w 1377696"/>
              <a:gd name="connsiteY0" fmla="*/ 0 h 605027"/>
              <a:gd name="connsiteX1" fmla="*/ 1377695 w 1377696"/>
              <a:gd name="connsiteY1" fmla="*/ 0 h 605027"/>
              <a:gd name="connsiteX2" fmla="*/ 1377695 w 1377696"/>
              <a:gd name="connsiteY2" fmla="*/ 605027 h 605027"/>
              <a:gd name="connsiteX3" fmla="*/ 0 w 1377696"/>
              <a:gd name="connsiteY3" fmla="*/ 605027 h 605027"/>
              <a:gd name="connsiteX4" fmla="*/ 0 w 1377696"/>
              <a:gd name="connsiteY4" fmla="*/ 0 h 605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7696" h="605027">
                <a:moveTo>
                  <a:pt x="0" y="0"/>
                </a:moveTo>
                <a:lnTo>
                  <a:pt x="1377695" y="0"/>
                </a:lnTo>
                <a:lnTo>
                  <a:pt x="1377695" y="605027"/>
                </a:lnTo>
                <a:lnTo>
                  <a:pt x="0" y="6050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05939" y="2560320"/>
            <a:ext cx="1191767" cy="605027"/>
          </a:xfrm>
          <a:custGeom>
            <a:avLst/>
            <a:gdLst>
              <a:gd name="connsiteX0" fmla="*/ 0 w 1191767"/>
              <a:gd name="connsiteY0" fmla="*/ 0 h 605027"/>
              <a:gd name="connsiteX1" fmla="*/ 1191767 w 1191767"/>
              <a:gd name="connsiteY1" fmla="*/ 0 h 605027"/>
              <a:gd name="connsiteX2" fmla="*/ 1191767 w 1191767"/>
              <a:gd name="connsiteY2" fmla="*/ 605027 h 605027"/>
              <a:gd name="connsiteX3" fmla="*/ 0 w 1191767"/>
              <a:gd name="connsiteY3" fmla="*/ 605027 h 605027"/>
              <a:gd name="connsiteX4" fmla="*/ 0 w 1191767"/>
              <a:gd name="connsiteY4" fmla="*/ 0 h 605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1767" h="605027">
                <a:moveTo>
                  <a:pt x="0" y="0"/>
                </a:moveTo>
                <a:lnTo>
                  <a:pt x="1191767" y="0"/>
                </a:lnTo>
                <a:lnTo>
                  <a:pt x="1191767" y="605027"/>
                </a:lnTo>
                <a:lnTo>
                  <a:pt x="0" y="6050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7707" y="2560320"/>
            <a:ext cx="6367272" cy="605027"/>
          </a:xfrm>
          <a:custGeom>
            <a:avLst/>
            <a:gdLst>
              <a:gd name="connsiteX0" fmla="*/ 0 w 6367272"/>
              <a:gd name="connsiteY0" fmla="*/ 0 h 605027"/>
              <a:gd name="connsiteX1" fmla="*/ 6367272 w 6367272"/>
              <a:gd name="connsiteY1" fmla="*/ 0 h 605027"/>
              <a:gd name="connsiteX2" fmla="*/ 6367272 w 6367272"/>
              <a:gd name="connsiteY2" fmla="*/ 605027 h 605027"/>
              <a:gd name="connsiteX3" fmla="*/ 0 w 6367272"/>
              <a:gd name="connsiteY3" fmla="*/ 605027 h 605027"/>
              <a:gd name="connsiteX4" fmla="*/ 0 w 6367272"/>
              <a:gd name="connsiteY4" fmla="*/ 0 h 605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7272" h="605027">
                <a:moveTo>
                  <a:pt x="0" y="0"/>
                </a:moveTo>
                <a:lnTo>
                  <a:pt x="6367272" y="0"/>
                </a:lnTo>
                <a:lnTo>
                  <a:pt x="6367272" y="605027"/>
                </a:lnTo>
                <a:lnTo>
                  <a:pt x="0" y="6050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64980" y="2560320"/>
            <a:ext cx="1568195" cy="605027"/>
          </a:xfrm>
          <a:custGeom>
            <a:avLst/>
            <a:gdLst>
              <a:gd name="connsiteX0" fmla="*/ 0 w 1568195"/>
              <a:gd name="connsiteY0" fmla="*/ 0 h 605027"/>
              <a:gd name="connsiteX1" fmla="*/ 1568195 w 1568195"/>
              <a:gd name="connsiteY1" fmla="*/ 0 h 605027"/>
              <a:gd name="connsiteX2" fmla="*/ 1568195 w 1568195"/>
              <a:gd name="connsiteY2" fmla="*/ 605027 h 605027"/>
              <a:gd name="connsiteX3" fmla="*/ 0 w 1568195"/>
              <a:gd name="connsiteY3" fmla="*/ 605027 h 605027"/>
              <a:gd name="connsiteX4" fmla="*/ 0 w 1568195"/>
              <a:gd name="connsiteY4" fmla="*/ 0 h 605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8195" h="605027">
                <a:moveTo>
                  <a:pt x="0" y="0"/>
                </a:moveTo>
                <a:lnTo>
                  <a:pt x="1568195" y="0"/>
                </a:lnTo>
                <a:lnTo>
                  <a:pt x="1568195" y="605027"/>
                </a:lnTo>
                <a:lnTo>
                  <a:pt x="0" y="6050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33176" y="2560320"/>
            <a:ext cx="806195" cy="605027"/>
          </a:xfrm>
          <a:custGeom>
            <a:avLst/>
            <a:gdLst>
              <a:gd name="connsiteX0" fmla="*/ 0 w 806195"/>
              <a:gd name="connsiteY0" fmla="*/ 0 h 605027"/>
              <a:gd name="connsiteX1" fmla="*/ 806195 w 806195"/>
              <a:gd name="connsiteY1" fmla="*/ 0 h 605027"/>
              <a:gd name="connsiteX2" fmla="*/ 806195 w 806195"/>
              <a:gd name="connsiteY2" fmla="*/ 605027 h 605027"/>
              <a:gd name="connsiteX3" fmla="*/ 0 w 806195"/>
              <a:gd name="connsiteY3" fmla="*/ 605027 h 605027"/>
              <a:gd name="connsiteX4" fmla="*/ 0 w 806195"/>
              <a:gd name="connsiteY4" fmla="*/ 0 h 605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6195" h="605027">
                <a:moveTo>
                  <a:pt x="0" y="0"/>
                </a:moveTo>
                <a:lnTo>
                  <a:pt x="806195" y="0"/>
                </a:lnTo>
                <a:lnTo>
                  <a:pt x="806195" y="605027"/>
                </a:lnTo>
                <a:lnTo>
                  <a:pt x="0" y="60502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244" y="3991355"/>
            <a:ext cx="1377696" cy="1191767"/>
          </a:xfrm>
          <a:custGeom>
            <a:avLst/>
            <a:gdLst>
              <a:gd name="connsiteX0" fmla="*/ 0 w 1377696"/>
              <a:gd name="connsiteY0" fmla="*/ 0 h 1191767"/>
              <a:gd name="connsiteX1" fmla="*/ 1377695 w 1377696"/>
              <a:gd name="connsiteY1" fmla="*/ 0 h 1191767"/>
              <a:gd name="connsiteX2" fmla="*/ 1377695 w 1377696"/>
              <a:gd name="connsiteY2" fmla="*/ 1191767 h 1191767"/>
              <a:gd name="connsiteX3" fmla="*/ 0 w 1377696"/>
              <a:gd name="connsiteY3" fmla="*/ 1191767 h 1191767"/>
              <a:gd name="connsiteX4" fmla="*/ 0 w 1377696"/>
              <a:gd name="connsiteY4" fmla="*/ 0 h 1191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7696" h="1191767">
                <a:moveTo>
                  <a:pt x="0" y="0"/>
                </a:moveTo>
                <a:lnTo>
                  <a:pt x="1377695" y="0"/>
                </a:lnTo>
                <a:lnTo>
                  <a:pt x="1377695" y="1191767"/>
                </a:lnTo>
                <a:lnTo>
                  <a:pt x="0" y="119176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05939" y="3991355"/>
            <a:ext cx="1191767" cy="1191767"/>
          </a:xfrm>
          <a:custGeom>
            <a:avLst/>
            <a:gdLst>
              <a:gd name="connsiteX0" fmla="*/ 0 w 1191767"/>
              <a:gd name="connsiteY0" fmla="*/ 0 h 1191767"/>
              <a:gd name="connsiteX1" fmla="*/ 1191767 w 1191767"/>
              <a:gd name="connsiteY1" fmla="*/ 0 h 1191767"/>
              <a:gd name="connsiteX2" fmla="*/ 1191767 w 1191767"/>
              <a:gd name="connsiteY2" fmla="*/ 1191767 h 1191767"/>
              <a:gd name="connsiteX3" fmla="*/ 0 w 1191767"/>
              <a:gd name="connsiteY3" fmla="*/ 1191767 h 1191767"/>
              <a:gd name="connsiteX4" fmla="*/ 0 w 1191767"/>
              <a:gd name="connsiteY4" fmla="*/ 0 h 1191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1767" h="1191767">
                <a:moveTo>
                  <a:pt x="0" y="0"/>
                </a:moveTo>
                <a:lnTo>
                  <a:pt x="1191767" y="0"/>
                </a:lnTo>
                <a:lnTo>
                  <a:pt x="1191767" y="1191767"/>
                </a:lnTo>
                <a:lnTo>
                  <a:pt x="0" y="119176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7707" y="3991355"/>
            <a:ext cx="6367272" cy="1191767"/>
          </a:xfrm>
          <a:custGeom>
            <a:avLst/>
            <a:gdLst>
              <a:gd name="connsiteX0" fmla="*/ 0 w 6367272"/>
              <a:gd name="connsiteY0" fmla="*/ 0 h 1191767"/>
              <a:gd name="connsiteX1" fmla="*/ 6367272 w 6367272"/>
              <a:gd name="connsiteY1" fmla="*/ 0 h 1191767"/>
              <a:gd name="connsiteX2" fmla="*/ 6367272 w 6367272"/>
              <a:gd name="connsiteY2" fmla="*/ 1191767 h 1191767"/>
              <a:gd name="connsiteX3" fmla="*/ 0 w 6367272"/>
              <a:gd name="connsiteY3" fmla="*/ 1191767 h 1191767"/>
              <a:gd name="connsiteX4" fmla="*/ 0 w 6367272"/>
              <a:gd name="connsiteY4" fmla="*/ 0 h 1191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7272" h="1191767">
                <a:moveTo>
                  <a:pt x="0" y="0"/>
                </a:moveTo>
                <a:lnTo>
                  <a:pt x="6367272" y="0"/>
                </a:lnTo>
                <a:lnTo>
                  <a:pt x="6367272" y="1191767"/>
                </a:lnTo>
                <a:lnTo>
                  <a:pt x="0" y="119176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64980" y="3991355"/>
            <a:ext cx="1568195" cy="1191767"/>
          </a:xfrm>
          <a:custGeom>
            <a:avLst/>
            <a:gdLst>
              <a:gd name="connsiteX0" fmla="*/ 0 w 1568195"/>
              <a:gd name="connsiteY0" fmla="*/ 0 h 1191767"/>
              <a:gd name="connsiteX1" fmla="*/ 1568195 w 1568195"/>
              <a:gd name="connsiteY1" fmla="*/ 0 h 1191767"/>
              <a:gd name="connsiteX2" fmla="*/ 1568195 w 1568195"/>
              <a:gd name="connsiteY2" fmla="*/ 1191767 h 1191767"/>
              <a:gd name="connsiteX3" fmla="*/ 0 w 1568195"/>
              <a:gd name="connsiteY3" fmla="*/ 1191767 h 1191767"/>
              <a:gd name="connsiteX4" fmla="*/ 0 w 1568195"/>
              <a:gd name="connsiteY4" fmla="*/ 0 h 1191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8195" h="1191767">
                <a:moveTo>
                  <a:pt x="0" y="0"/>
                </a:moveTo>
                <a:lnTo>
                  <a:pt x="1568195" y="0"/>
                </a:lnTo>
                <a:lnTo>
                  <a:pt x="1568195" y="1191767"/>
                </a:lnTo>
                <a:lnTo>
                  <a:pt x="0" y="119176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33176" y="3991355"/>
            <a:ext cx="806195" cy="1191767"/>
          </a:xfrm>
          <a:custGeom>
            <a:avLst/>
            <a:gdLst>
              <a:gd name="connsiteX0" fmla="*/ 0 w 806195"/>
              <a:gd name="connsiteY0" fmla="*/ 0 h 1191767"/>
              <a:gd name="connsiteX1" fmla="*/ 806195 w 806195"/>
              <a:gd name="connsiteY1" fmla="*/ 0 h 1191767"/>
              <a:gd name="connsiteX2" fmla="*/ 806195 w 806195"/>
              <a:gd name="connsiteY2" fmla="*/ 1191767 h 1191767"/>
              <a:gd name="connsiteX3" fmla="*/ 0 w 806195"/>
              <a:gd name="connsiteY3" fmla="*/ 1191767 h 1191767"/>
              <a:gd name="connsiteX4" fmla="*/ 0 w 806195"/>
              <a:gd name="connsiteY4" fmla="*/ 0 h 1191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6195" h="1191767">
                <a:moveTo>
                  <a:pt x="0" y="0"/>
                </a:moveTo>
                <a:lnTo>
                  <a:pt x="806195" y="0"/>
                </a:lnTo>
                <a:lnTo>
                  <a:pt x="806195" y="1191767"/>
                </a:lnTo>
                <a:lnTo>
                  <a:pt x="0" y="1191767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625" y="1731581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625" y="2548191"/>
            <a:ext cx="11310619" cy="25400"/>
          </a:xfrm>
          <a:custGeom>
            <a:avLst/>
            <a:gdLst>
              <a:gd name="connsiteX0" fmla="*/ 0 w 11310619"/>
              <a:gd name="connsiteY0" fmla="*/ 12700 h 25400"/>
              <a:gd name="connsiteX1" fmla="*/ 11310619 w 11310619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25400">
                <a:moveTo>
                  <a:pt x="0" y="12700"/>
                </a:moveTo>
                <a:lnTo>
                  <a:pt x="11310619" y="12700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275" y="1737931"/>
            <a:ext cx="12700" cy="4048759"/>
          </a:xfrm>
          <a:custGeom>
            <a:avLst/>
            <a:gdLst>
              <a:gd name="connsiteX0" fmla="*/ 6350 w 12700"/>
              <a:gd name="connsiteY0" fmla="*/ 0 h 4048759"/>
              <a:gd name="connsiteX1" fmla="*/ 6350 w 12700"/>
              <a:gd name="connsiteY1" fmla="*/ 4048759 h 4048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048759">
                <a:moveTo>
                  <a:pt x="6350" y="0"/>
                </a:moveTo>
                <a:lnTo>
                  <a:pt x="6350" y="4048759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9589" y="1737931"/>
            <a:ext cx="12700" cy="4048759"/>
          </a:xfrm>
          <a:custGeom>
            <a:avLst/>
            <a:gdLst>
              <a:gd name="connsiteX0" fmla="*/ 6350 w 12700"/>
              <a:gd name="connsiteY0" fmla="*/ 0 h 4048759"/>
              <a:gd name="connsiteX1" fmla="*/ 6350 w 12700"/>
              <a:gd name="connsiteY1" fmla="*/ 4048759 h 4048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048759">
                <a:moveTo>
                  <a:pt x="6350" y="0"/>
                </a:moveTo>
                <a:lnTo>
                  <a:pt x="6350" y="4048759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2120" y="1737931"/>
            <a:ext cx="12700" cy="4048759"/>
          </a:xfrm>
          <a:custGeom>
            <a:avLst/>
            <a:gdLst>
              <a:gd name="connsiteX0" fmla="*/ 6350 w 12700"/>
              <a:gd name="connsiteY0" fmla="*/ 0 h 4048759"/>
              <a:gd name="connsiteX1" fmla="*/ 6350 w 12700"/>
              <a:gd name="connsiteY1" fmla="*/ 4048759 h 4048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048759">
                <a:moveTo>
                  <a:pt x="6350" y="0"/>
                </a:moveTo>
                <a:lnTo>
                  <a:pt x="6350" y="4048759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59265" y="1737931"/>
            <a:ext cx="12700" cy="4048759"/>
          </a:xfrm>
          <a:custGeom>
            <a:avLst/>
            <a:gdLst>
              <a:gd name="connsiteX0" fmla="*/ 6350 w 12700"/>
              <a:gd name="connsiteY0" fmla="*/ 0 h 4048759"/>
              <a:gd name="connsiteX1" fmla="*/ 6350 w 12700"/>
              <a:gd name="connsiteY1" fmla="*/ 4048759 h 4048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048759">
                <a:moveTo>
                  <a:pt x="6350" y="0"/>
                </a:moveTo>
                <a:lnTo>
                  <a:pt x="6350" y="4048759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26444" y="1737931"/>
            <a:ext cx="12700" cy="4048759"/>
          </a:xfrm>
          <a:custGeom>
            <a:avLst/>
            <a:gdLst>
              <a:gd name="connsiteX0" fmla="*/ 6350 w 12700"/>
              <a:gd name="connsiteY0" fmla="*/ 0 h 4048759"/>
              <a:gd name="connsiteX1" fmla="*/ 6350 w 12700"/>
              <a:gd name="connsiteY1" fmla="*/ 4048759 h 4048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048759">
                <a:moveTo>
                  <a:pt x="6350" y="0"/>
                </a:moveTo>
                <a:lnTo>
                  <a:pt x="6350" y="4048759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32894" y="1737931"/>
            <a:ext cx="12700" cy="4048759"/>
          </a:xfrm>
          <a:custGeom>
            <a:avLst/>
            <a:gdLst>
              <a:gd name="connsiteX0" fmla="*/ 6350 w 12700"/>
              <a:gd name="connsiteY0" fmla="*/ 0 h 4048759"/>
              <a:gd name="connsiteX1" fmla="*/ 6350 w 12700"/>
              <a:gd name="connsiteY1" fmla="*/ 4048759 h 4048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048759">
                <a:moveTo>
                  <a:pt x="6350" y="0"/>
                </a:moveTo>
                <a:lnTo>
                  <a:pt x="6350" y="4048759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625" y="3158426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625" y="3984561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625" y="5176456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625" y="5780341"/>
            <a:ext cx="11310619" cy="12700"/>
          </a:xfrm>
          <a:custGeom>
            <a:avLst/>
            <a:gdLst>
              <a:gd name="connsiteX0" fmla="*/ 0 w 11310619"/>
              <a:gd name="connsiteY0" fmla="*/ 6350 h 12700"/>
              <a:gd name="connsiteX1" fmla="*/ 11310619 w 11310619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10619" h="12700">
                <a:moveTo>
                  <a:pt x="0" y="6350"/>
                </a:moveTo>
                <a:lnTo>
                  <a:pt x="11310619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485900" y="3683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分布式配置管理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1981200"/>
            <a:ext cx="609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来自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67400" y="1981200"/>
            <a:ext cx="609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说明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42500" y="1981200"/>
            <a:ext cx="609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存储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23600" y="1803400"/>
            <a:ext cx="609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编写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语言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26416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Disconf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92300" y="2641600"/>
            <a:ext cx="2616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百度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(?)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只支持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48800" y="2641600"/>
            <a:ext cx="2082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3365500"/>
            <a:ext cx="736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Qconf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92300" y="3225800"/>
            <a:ext cx="6096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奇虎</a:t>
            </a:r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360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86100" y="3175000"/>
            <a:ext cx="59055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支持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c/c++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shell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php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python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lua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node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等语言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48800" y="3365500"/>
            <a:ext cx="2032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zookeeper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C++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4368800"/>
            <a:ext cx="1981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Diamond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阿里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86100" y="4000500"/>
            <a:ext cx="56642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淘宝网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中间件团队的核心产品之一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开源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但是访问地址需要输入用户名密码？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不建议使用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48800" y="4368800"/>
            <a:ext cx="711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mysql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5270500"/>
            <a:ext cx="1054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Archaius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92300" y="5270500"/>
            <a:ext cx="812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Netflix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86100" y="5270500"/>
            <a:ext cx="2641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Netflix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OSS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套件之一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23600" y="5270500"/>
            <a:ext cx="508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Java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65759" y="2111603"/>
            <a:ext cx="11028362" cy="7620"/>
          </a:xfrm>
          <a:custGeom>
            <a:avLst/>
            <a:gdLst>
              <a:gd name="connsiteX0" fmla="*/ 0 w 11028362"/>
              <a:gd name="connsiteY0" fmla="*/ 3810 h 7620"/>
              <a:gd name="connsiteX1" fmla="*/ 11028362 w 11028362"/>
              <a:gd name="connsiteY1" fmla="*/ 381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28362" h="7620">
                <a:moveTo>
                  <a:pt x="0" y="3810"/>
                </a:moveTo>
                <a:lnTo>
                  <a:pt x="11028362" y="3810"/>
                </a:lnTo>
              </a:path>
            </a:pathLst>
          </a:custGeom>
          <a:ln w="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1436" y="2886455"/>
            <a:ext cx="2058923" cy="463296"/>
          </a:xfrm>
          <a:custGeom>
            <a:avLst/>
            <a:gdLst>
              <a:gd name="connsiteX0" fmla="*/ 0 w 2058923"/>
              <a:gd name="connsiteY0" fmla="*/ 0 h 463296"/>
              <a:gd name="connsiteX1" fmla="*/ 2058924 w 2058923"/>
              <a:gd name="connsiteY1" fmla="*/ 0 h 463296"/>
              <a:gd name="connsiteX2" fmla="*/ 2058924 w 2058923"/>
              <a:gd name="connsiteY2" fmla="*/ 463296 h 463296"/>
              <a:gd name="connsiteX3" fmla="*/ 0 w 2058923"/>
              <a:gd name="connsiteY3" fmla="*/ 463296 h 463296"/>
              <a:gd name="connsiteX4" fmla="*/ 0 w 2058923"/>
              <a:gd name="connsiteY4" fmla="*/ 0 h 463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8923" h="463296">
                <a:moveTo>
                  <a:pt x="0" y="0"/>
                </a:moveTo>
                <a:lnTo>
                  <a:pt x="2058924" y="0"/>
                </a:lnTo>
                <a:lnTo>
                  <a:pt x="2058924" y="463296"/>
                </a:lnTo>
                <a:lnTo>
                  <a:pt x="0" y="46329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14788" y="2488692"/>
            <a:ext cx="902207" cy="1048512"/>
          </a:xfrm>
          <a:custGeom>
            <a:avLst/>
            <a:gdLst>
              <a:gd name="connsiteX0" fmla="*/ 0 w 902207"/>
              <a:gd name="connsiteY0" fmla="*/ 0 h 1048512"/>
              <a:gd name="connsiteX1" fmla="*/ 902207 w 902207"/>
              <a:gd name="connsiteY1" fmla="*/ 0 h 1048512"/>
              <a:gd name="connsiteX2" fmla="*/ 902207 w 902207"/>
              <a:gd name="connsiteY2" fmla="*/ 1048511 h 1048512"/>
              <a:gd name="connsiteX3" fmla="*/ 0 w 902207"/>
              <a:gd name="connsiteY3" fmla="*/ 1048511 h 1048512"/>
              <a:gd name="connsiteX4" fmla="*/ 0 w 902207"/>
              <a:gd name="connsiteY4" fmla="*/ 0 h 1048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2207" h="1048512">
                <a:moveTo>
                  <a:pt x="0" y="0"/>
                </a:moveTo>
                <a:lnTo>
                  <a:pt x="902207" y="0"/>
                </a:lnTo>
                <a:lnTo>
                  <a:pt x="902207" y="1048511"/>
                </a:lnTo>
                <a:lnTo>
                  <a:pt x="0" y="1048511"/>
                </a:lnTo>
                <a:lnTo>
                  <a:pt x="0" y="0"/>
                </a:lnTo>
              </a:path>
            </a:pathLst>
          </a:custGeom>
          <a:solidFill>
            <a:srgbClr val="e7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2870200"/>
            <a:ext cx="2082800" cy="495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68700" y="2616200"/>
            <a:ext cx="2044700" cy="93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31000" y="2667000"/>
            <a:ext cx="19431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096500" y="2476500"/>
            <a:ext cx="927100" cy="1079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219200" y="368300"/>
            <a:ext cx="91567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90500" algn="l"/>
                <a:tab pos="32893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APM/</a:t>
            </a: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应用性能监控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90500" algn="l"/>
                <a:tab pos="3289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在APM领域，有非常多的优秀的商业公司，如青云，听云,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OneAPM,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New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Relic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90500" algn="l"/>
                <a:tab pos="3289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开源界也提供了不少项目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4241800"/>
            <a:ext cx="76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3670300"/>
            <a:ext cx="17526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PinPoint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来自韩国团队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目前只支持Java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基于Dapper论文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存储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Hbase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94100" y="3670300"/>
            <a:ext cx="27686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zipkin</a:t>
            </a:r>
          </a:p>
          <a:p>
            <a:pPr>
              <a:lnSpc>
                <a:spcPts val="2700"/>
              </a:lnSpc>
              <a:tabLst>
                <a:tab pos="4953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Twitter开源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基于Dapper论文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存储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mysql/</a:t>
            </a:r>
          </a:p>
          <a:p>
            <a:pPr>
              <a:lnSpc>
                <a:spcPts val="20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Cassandra/ElasticSearch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80200" y="3606800"/>
            <a:ext cx="25654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CAT</a:t>
            </a:r>
          </a:p>
          <a:p>
            <a:pPr>
              <a:lnSpc>
                <a:spcPts val="3000"/>
              </a:lnSpc>
              <a:tabLst>
                <a:tab pos="7239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大众点评开源</a:t>
            </a:r>
          </a:p>
          <a:p>
            <a:pPr>
              <a:lnSpc>
                <a:spcPts val="2100"/>
              </a:lnSpc>
              <a:tabLst>
                <a:tab pos="7239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需要硬编码做”埋点”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88500" y="3606800"/>
            <a:ext cx="18415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HTrace</a:t>
            </a:r>
          </a:p>
          <a:p>
            <a:pPr>
              <a:lnSpc>
                <a:spcPts val="2900"/>
              </a:lnSpc>
              <a:tabLst>
                <a:tab pos="2921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Cloudera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开源</a:t>
            </a:r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捐献给Apache</a:t>
            </a:r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还在孵化中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31685" y="2043442"/>
            <a:ext cx="11028362" cy="7620"/>
          </a:xfrm>
          <a:custGeom>
            <a:avLst/>
            <a:gdLst>
              <a:gd name="connsiteX0" fmla="*/ 0 w 11028362"/>
              <a:gd name="connsiteY0" fmla="*/ 3810 h 7620"/>
              <a:gd name="connsiteX1" fmla="*/ 11028362 w 11028362"/>
              <a:gd name="connsiteY1" fmla="*/ 381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28362" h="7620">
                <a:moveTo>
                  <a:pt x="0" y="3810"/>
                </a:moveTo>
                <a:lnTo>
                  <a:pt x="11028362" y="3810"/>
                </a:lnTo>
              </a:path>
            </a:pathLst>
          </a:custGeom>
          <a:ln w="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5376" y="2625851"/>
            <a:ext cx="701039" cy="699516"/>
          </a:xfrm>
          <a:custGeom>
            <a:avLst/>
            <a:gdLst>
              <a:gd name="connsiteX0" fmla="*/ 0 w 701039"/>
              <a:gd name="connsiteY0" fmla="*/ 0 h 699516"/>
              <a:gd name="connsiteX1" fmla="*/ 701039 w 701039"/>
              <a:gd name="connsiteY1" fmla="*/ 0 h 699516"/>
              <a:gd name="connsiteX2" fmla="*/ 701039 w 701039"/>
              <a:gd name="connsiteY2" fmla="*/ 699516 h 699516"/>
              <a:gd name="connsiteX3" fmla="*/ 0 w 701039"/>
              <a:gd name="connsiteY3" fmla="*/ 699516 h 699516"/>
              <a:gd name="connsiteX4" fmla="*/ 0 w 701039"/>
              <a:gd name="connsiteY4" fmla="*/ 0 h 69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1039" h="699516">
                <a:moveTo>
                  <a:pt x="0" y="0"/>
                </a:moveTo>
                <a:lnTo>
                  <a:pt x="701039" y="0"/>
                </a:lnTo>
                <a:lnTo>
                  <a:pt x="701039" y="699516"/>
                </a:lnTo>
                <a:lnTo>
                  <a:pt x="0" y="6995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39211" y="2625851"/>
            <a:ext cx="699516" cy="699516"/>
          </a:xfrm>
          <a:custGeom>
            <a:avLst/>
            <a:gdLst>
              <a:gd name="connsiteX0" fmla="*/ 0 w 699516"/>
              <a:gd name="connsiteY0" fmla="*/ 0 h 699516"/>
              <a:gd name="connsiteX1" fmla="*/ 699516 w 699516"/>
              <a:gd name="connsiteY1" fmla="*/ 0 h 699516"/>
              <a:gd name="connsiteX2" fmla="*/ 699516 w 699516"/>
              <a:gd name="connsiteY2" fmla="*/ 699516 h 699516"/>
              <a:gd name="connsiteX3" fmla="*/ 0 w 699516"/>
              <a:gd name="connsiteY3" fmla="*/ 699516 h 699516"/>
              <a:gd name="connsiteX4" fmla="*/ 0 w 699516"/>
              <a:gd name="connsiteY4" fmla="*/ 0 h 69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9516" h="699516">
                <a:moveTo>
                  <a:pt x="0" y="0"/>
                </a:moveTo>
                <a:lnTo>
                  <a:pt x="699516" y="0"/>
                </a:lnTo>
                <a:lnTo>
                  <a:pt x="699516" y="699516"/>
                </a:lnTo>
                <a:lnTo>
                  <a:pt x="0" y="6995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5532" y="2625851"/>
            <a:ext cx="699515" cy="699516"/>
          </a:xfrm>
          <a:custGeom>
            <a:avLst/>
            <a:gdLst>
              <a:gd name="connsiteX0" fmla="*/ 0 w 699515"/>
              <a:gd name="connsiteY0" fmla="*/ 0 h 699516"/>
              <a:gd name="connsiteX1" fmla="*/ 699515 w 699515"/>
              <a:gd name="connsiteY1" fmla="*/ 0 h 699516"/>
              <a:gd name="connsiteX2" fmla="*/ 699515 w 699515"/>
              <a:gd name="connsiteY2" fmla="*/ 699516 h 699516"/>
              <a:gd name="connsiteX3" fmla="*/ 0 w 699515"/>
              <a:gd name="connsiteY3" fmla="*/ 699516 h 699516"/>
              <a:gd name="connsiteX4" fmla="*/ 0 w 699515"/>
              <a:gd name="connsiteY4" fmla="*/ 0 h 69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9515" h="699516">
                <a:moveTo>
                  <a:pt x="0" y="0"/>
                </a:moveTo>
                <a:lnTo>
                  <a:pt x="699515" y="0"/>
                </a:lnTo>
                <a:lnTo>
                  <a:pt x="699515" y="699516"/>
                </a:lnTo>
                <a:lnTo>
                  <a:pt x="0" y="6995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4200" y="2616200"/>
            <a:ext cx="7239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32100" y="2616200"/>
            <a:ext cx="7239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60800" y="2616200"/>
            <a:ext cx="7239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54800" y="2501900"/>
            <a:ext cx="23495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3700" y="2501900"/>
            <a:ext cx="20574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19300" y="368300"/>
            <a:ext cx="68834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8763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日志分析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876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在日志分析领域，ELK套件是目前当之无愧的霸主地位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51700" y="3327400"/>
            <a:ext cx="3797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rometheus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rafana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3429000"/>
            <a:ext cx="5664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lasticsrach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ogstash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ibana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4064000"/>
            <a:ext cx="34925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开源实时日志分析平台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应用广泛，社区成熟，文档齐全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05600" y="3949700"/>
            <a:ext cx="76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97700" y="3987800"/>
            <a:ext cx="4508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新秀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参考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Google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Borgmon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的设计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ELK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相比较轻，容易扩展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Native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Computing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Foundation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的正式组件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145337" y="2484437"/>
            <a:ext cx="171450" cy="341312"/>
          </a:xfrm>
          <a:custGeom>
            <a:avLst/>
            <a:gdLst>
              <a:gd name="connsiteX0" fmla="*/ 171450 w 171450"/>
              <a:gd name="connsiteY0" fmla="*/ 85331 h 341312"/>
              <a:gd name="connsiteX1" fmla="*/ 85725 w 171450"/>
              <a:gd name="connsiteY1" fmla="*/ 0 h 341312"/>
              <a:gd name="connsiteX2" fmla="*/ 0 w 171450"/>
              <a:gd name="connsiteY2" fmla="*/ 85331 h 341312"/>
              <a:gd name="connsiteX3" fmla="*/ 42862 w 171450"/>
              <a:gd name="connsiteY3" fmla="*/ 158800 h 341312"/>
              <a:gd name="connsiteX4" fmla="*/ 0 w 171450"/>
              <a:gd name="connsiteY4" fmla="*/ 341312 h 341312"/>
              <a:gd name="connsiteX5" fmla="*/ 171450 w 171450"/>
              <a:gd name="connsiteY5" fmla="*/ 341312 h 341312"/>
              <a:gd name="connsiteX6" fmla="*/ 129781 w 171450"/>
              <a:gd name="connsiteY6" fmla="*/ 158800 h 341312"/>
              <a:gd name="connsiteX7" fmla="*/ 171450 w 171450"/>
              <a:gd name="connsiteY7" fmla="*/ 85331 h 341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71450" h="341312">
                <a:moveTo>
                  <a:pt x="171450" y="85331"/>
                </a:moveTo>
                <a:cubicBezTo>
                  <a:pt x="171450" y="37922"/>
                  <a:pt x="133350" y="0"/>
                  <a:pt x="85725" y="0"/>
                </a:cubicBezTo>
                <a:cubicBezTo>
                  <a:pt x="39293" y="0"/>
                  <a:pt x="0" y="37922"/>
                  <a:pt x="0" y="85331"/>
                </a:cubicBezTo>
                <a:cubicBezTo>
                  <a:pt x="0" y="116141"/>
                  <a:pt x="16674" y="143395"/>
                  <a:pt x="42862" y="158800"/>
                </a:cubicBezTo>
                <a:cubicBezTo>
                  <a:pt x="0" y="341312"/>
                  <a:pt x="0" y="341312"/>
                  <a:pt x="0" y="341312"/>
                </a:cubicBezTo>
                <a:cubicBezTo>
                  <a:pt x="171450" y="341312"/>
                  <a:pt x="171450" y="341312"/>
                  <a:pt x="171450" y="341312"/>
                </a:cubicBezTo>
                <a:cubicBezTo>
                  <a:pt x="129781" y="158800"/>
                  <a:pt x="129781" y="158800"/>
                  <a:pt x="129781" y="158800"/>
                </a:cubicBezTo>
                <a:cubicBezTo>
                  <a:pt x="154787" y="143395"/>
                  <a:pt x="171450" y="116141"/>
                  <a:pt x="171450" y="8533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68500" y="2235200"/>
            <a:ext cx="8255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75000" y="4267200"/>
            <a:ext cx="8255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06900" y="2235200"/>
            <a:ext cx="8382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88000" y="4267200"/>
            <a:ext cx="8255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19900" y="2235200"/>
            <a:ext cx="8255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26400" y="4267200"/>
            <a:ext cx="8255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004300" y="2171700"/>
            <a:ext cx="838200" cy="85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19300" y="3683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核心技术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03400" y="3213100"/>
            <a:ext cx="1003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进程间通讯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02100" y="3213100"/>
            <a:ext cx="1409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服务注册与发现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18300" y="3213100"/>
            <a:ext cx="80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负载均衡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32900" y="3149600"/>
            <a:ext cx="393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熔断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5194300"/>
            <a:ext cx="8001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故障转移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Failover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13400" y="5194300"/>
            <a:ext cx="80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失败重试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89900" y="5194300"/>
            <a:ext cx="8001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快速失败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Failfast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31685" y="2043442"/>
            <a:ext cx="11028362" cy="7620"/>
          </a:xfrm>
          <a:custGeom>
            <a:avLst/>
            <a:gdLst>
              <a:gd name="connsiteX0" fmla="*/ 0 w 11028362"/>
              <a:gd name="connsiteY0" fmla="*/ 3810 h 7620"/>
              <a:gd name="connsiteX1" fmla="*/ 11028362 w 11028362"/>
              <a:gd name="connsiteY1" fmla="*/ 3810 h 7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28362" h="7620">
                <a:moveTo>
                  <a:pt x="0" y="3810"/>
                </a:moveTo>
                <a:lnTo>
                  <a:pt x="11028362" y="3810"/>
                </a:lnTo>
              </a:path>
            </a:pathLst>
          </a:custGeom>
          <a:ln w="0">
            <a:solidFill>
              <a:srgbClr val="adba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65376" y="2625851"/>
            <a:ext cx="701039" cy="699516"/>
          </a:xfrm>
          <a:custGeom>
            <a:avLst/>
            <a:gdLst>
              <a:gd name="connsiteX0" fmla="*/ 0 w 701039"/>
              <a:gd name="connsiteY0" fmla="*/ 0 h 699516"/>
              <a:gd name="connsiteX1" fmla="*/ 701039 w 701039"/>
              <a:gd name="connsiteY1" fmla="*/ 0 h 699516"/>
              <a:gd name="connsiteX2" fmla="*/ 701039 w 701039"/>
              <a:gd name="connsiteY2" fmla="*/ 699516 h 699516"/>
              <a:gd name="connsiteX3" fmla="*/ 0 w 701039"/>
              <a:gd name="connsiteY3" fmla="*/ 699516 h 699516"/>
              <a:gd name="connsiteX4" fmla="*/ 0 w 701039"/>
              <a:gd name="connsiteY4" fmla="*/ 0 h 69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1039" h="699516">
                <a:moveTo>
                  <a:pt x="0" y="0"/>
                </a:moveTo>
                <a:lnTo>
                  <a:pt x="701039" y="0"/>
                </a:lnTo>
                <a:lnTo>
                  <a:pt x="701039" y="699516"/>
                </a:lnTo>
                <a:lnTo>
                  <a:pt x="0" y="6995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39211" y="2625851"/>
            <a:ext cx="699516" cy="699516"/>
          </a:xfrm>
          <a:custGeom>
            <a:avLst/>
            <a:gdLst>
              <a:gd name="connsiteX0" fmla="*/ 0 w 699516"/>
              <a:gd name="connsiteY0" fmla="*/ 0 h 699516"/>
              <a:gd name="connsiteX1" fmla="*/ 699516 w 699516"/>
              <a:gd name="connsiteY1" fmla="*/ 0 h 699516"/>
              <a:gd name="connsiteX2" fmla="*/ 699516 w 699516"/>
              <a:gd name="connsiteY2" fmla="*/ 699516 h 699516"/>
              <a:gd name="connsiteX3" fmla="*/ 0 w 699516"/>
              <a:gd name="connsiteY3" fmla="*/ 699516 h 699516"/>
              <a:gd name="connsiteX4" fmla="*/ 0 w 699516"/>
              <a:gd name="connsiteY4" fmla="*/ 0 h 69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9516" h="699516">
                <a:moveTo>
                  <a:pt x="0" y="0"/>
                </a:moveTo>
                <a:lnTo>
                  <a:pt x="699516" y="0"/>
                </a:lnTo>
                <a:lnTo>
                  <a:pt x="699516" y="699516"/>
                </a:lnTo>
                <a:lnTo>
                  <a:pt x="0" y="6995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5532" y="2625851"/>
            <a:ext cx="699515" cy="699516"/>
          </a:xfrm>
          <a:custGeom>
            <a:avLst/>
            <a:gdLst>
              <a:gd name="connsiteX0" fmla="*/ 0 w 699515"/>
              <a:gd name="connsiteY0" fmla="*/ 0 h 699516"/>
              <a:gd name="connsiteX1" fmla="*/ 699515 w 699515"/>
              <a:gd name="connsiteY1" fmla="*/ 0 h 699516"/>
              <a:gd name="connsiteX2" fmla="*/ 699515 w 699515"/>
              <a:gd name="connsiteY2" fmla="*/ 699516 h 699516"/>
              <a:gd name="connsiteX3" fmla="*/ 0 w 699515"/>
              <a:gd name="connsiteY3" fmla="*/ 699516 h 699516"/>
              <a:gd name="connsiteX4" fmla="*/ 0 w 699515"/>
              <a:gd name="connsiteY4" fmla="*/ 0 h 699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9515" h="699516">
                <a:moveTo>
                  <a:pt x="0" y="0"/>
                </a:moveTo>
                <a:lnTo>
                  <a:pt x="699515" y="0"/>
                </a:lnTo>
                <a:lnTo>
                  <a:pt x="699515" y="699516"/>
                </a:lnTo>
                <a:lnTo>
                  <a:pt x="0" y="6995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4200" y="2616200"/>
            <a:ext cx="7239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32100" y="2616200"/>
            <a:ext cx="7239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60800" y="2616200"/>
            <a:ext cx="7239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54800" y="2501900"/>
            <a:ext cx="23495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3700" y="2501900"/>
            <a:ext cx="20574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19300" y="368300"/>
            <a:ext cx="68834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8763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日志分析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876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在日志分析领域，ELK套件是目前当之无愧的霸主地位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51700" y="3327400"/>
            <a:ext cx="3797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rometheus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rafana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3429000"/>
            <a:ext cx="5664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lasticsrach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ogstash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79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ibana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" y="4064000"/>
            <a:ext cx="34925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开源实时日志分析平台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应用广泛，社区成熟，文档齐全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05600" y="3949700"/>
            <a:ext cx="76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97700" y="3987800"/>
            <a:ext cx="4508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新秀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参考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Google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Borgmon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的设计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ELK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相比较轻，容易扩展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Cloud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Native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Computing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Foundation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的正式组件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524000" y="1968500"/>
            <a:ext cx="9144000" cy="255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500"/>
              </a:lnSpc>
              <a:tabLst>
							</a:tabLst>
            </a:pPr>
            <a:r>
              <a:rPr lang="en-US" altLang="zh-CN" sz="800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仰望星空，</a:t>
            </a:r>
            <a:r>
              <a:rPr lang="en-US" altLang="zh-CN" sz="8005" b="1" dirty="0" smtClean="0">
                <a:solidFill>
                  <a:srgbClr val="ed7d31"/>
                </a:solidFill>
                <a:latin typeface="微软雅黑" pitchFamily="18" charset="0"/>
                <a:cs typeface="微软雅黑" pitchFamily="18" charset="0"/>
              </a:rPr>
              <a:t>弱水三千</a:t>
            </a:r>
          </a:p>
          <a:p>
            <a:pPr>
              <a:lnSpc>
                <a:spcPts val="9600"/>
              </a:lnSpc>
              <a:tabLst>
							</a:tabLst>
            </a:pPr>
            <a:r>
              <a:rPr lang="en-US" altLang="zh-CN" sz="8005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立足当下，</a:t>
            </a:r>
            <a:r>
              <a:rPr lang="en-US" altLang="zh-CN" sz="8005" b="1" dirty="0" smtClean="0">
                <a:solidFill>
                  <a:srgbClr val="ed7d31"/>
                </a:solidFill>
                <a:latin typeface="微软雅黑" pitchFamily="18" charset="0"/>
                <a:cs typeface="微软雅黑" pitchFamily="18" charset="0"/>
              </a:rPr>
              <a:t>只取一瓢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97100" y="3683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片尾曲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565400" y="3022600"/>
            <a:ext cx="2159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3022600"/>
            <a:ext cx="254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38600" y="3022600"/>
            <a:ext cx="228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75200" y="3022600"/>
            <a:ext cx="254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37200" y="3022600"/>
            <a:ext cx="228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73800" y="3022600"/>
            <a:ext cx="228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94600" y="3022600"/>
            <a:ext cx="228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31200" y="3022600"/>
            <a:ext cx="266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18600" y="3022600"/>
            <a:ext cx="254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" y="1790700"/>
            <a:ext cx="6540500" cy="435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34300" y="4610100"/>
            <a:ext cx="1079500" cy="1092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94900" y="4610100"/>
            <a:ext cx="1092200" cy="1092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58900" y="4838700"/>
            <a:ext cx="1219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4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对比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02700" y="5295900"/>
            <a:ext cx="546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OSGi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50600" y="5257800"/>
            <a:ext cx="698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Jigsaw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4737100"/>
            <a:ext cx="35433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在这点上，微服务和以OSGi、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jigsaw为代表的Java模块化方案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形成鲜明对比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368300"/>
            <a:ext cx="10477500" cy="397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159500" algn="l"/>
                <a:tab pos="61976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微服务中的进程间通讯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6159500" algn="l"/>
                <a:tab pos="61976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b="1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本质差异</a:t>
            </a:r>
          </a:p>
          <a:p>
            <a:pPr>
              <a:lnSpc>
                <a:spcPts val="3200"/>
              </a:lnSpc>
              <a:tabLst>
                <a:tab pos="6159500" algn="l"/>
                <a:tab pos="6197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在微服务架构中，为了彻底隔绝不同服</a:t>
            </a:r>
          </a:p>
          <a:p>
            <a:pPr>
              <a:lnSpc>
                <a:spcPts val="2800"/>
              </a:lnSpc>
              <a:tabLst>
                <a:tab pos="6159500" algn="l"/>
                <a:tab pos="6197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务，采用了最坚决的方案，强制要求服</a:t>
            </a:r>
          </a:p>
          <a:p>
            <a:pPr>
              <a:lnSpc>
                <a:spcPts val="2800"/>
              </a:lnSpc>
              <a:tabLst>
                <a:tab pos="6159500" algn="l"/>
                <a:tab pos="6197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务之间：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6159500" algn="l"/>
                <a:tab pos="6197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通过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远程访问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dfdfd"/>
                </a:solidFill>
                <a:latin typeface="微软雅黑" pitchFamily="18" charset="0"/>
                <a:cs typeface="微软雅黑" pitchFamily="18" charset="0"/>
              </a:rPr>
              <a:t>方式进行通讯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778240" y="3646932"/>
            <a:ext cx="533400" cy="323088"/>
          </a:xfrm>
          <a:custGeom>
            <a:avLst/>
            <a:gdLst>
              <a:gd name="connsiteX0" fmla="*/ 0 w 533400"/>
              <a:gd name="connsiteY0" fmla="*/ 161544 h 323088"/>
              <a:gd name="connsiteX1" fmla="*/ 134111 w 533400"/>
              <a:gd name="connsiteY1" fmla="*/ 161544 h 323088"/>
              <a:gd name="connsiteX2" fmla="*/ 134111 w 533400"/>
              <a:gd name="connsiteY2" fmla="*/ 0 h 323088"/>
              <a:gd name="connsiteX3" fmla="*/ 400811 w 533400"/>
              <a:gd name="connsiteY3" fmla="*/ 0 h 323088"/>
              <a:gd name="connsiteX4" fmla="*/ 400811 w 533400"/>
              <a:gd name="connsiteY4" fmla="*/ 161544 h 323088"/>
              <a:gd name="connsiteX5" fmla="*/ 533400 w 533400"/>
              <a:gd name="connsiteY5" fmla="*/ 161544 h 323088"/>
              <a:gd name="connsiteX6" fmla="*/ 266700 w 533400"/>
              <a:gd name="connsiteY6" fmla="*/ 323088 h 323088"/>
              <a:gd name="connsiteX7" fmla="*/ 0 w 533400"/>
              <a:gd name="connsiteY7" fmla="*/ 161544 h 323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33400" h="323088">
                <a:moveTo>
                  <a:pt x="0" y="161544"/>
                </a:moveTo>
                <a:lnTo>
                  <a:pt x="134111" y="161544"/>
                </a:lnTo>
                <a:lnTo>
                  <a:pt x="134111" y="0"/>
                </a:lnTo>
                <a:lnTo>
                  <a:pt x="400811" y="0"/>
                </a:lnTo>
                <a:lnTo>
                  <a:pt x="400811" y="161544"/>
                </a:lnTo>
                <a:lnTo>
                  <a:pt x="533400" y="161544"/>
                </a:lnTo>
                <a:lnTo>
                  <a:pt x="266700" y="323088"/>
                </a:lnTo>
                <a:lnTo>
                  <a:pt x="0" y="161544"/>
                </a:lnTo>
              </a:path>
            </a:pathLst>
          </a:custGeom>
          <a:solidFill>
            <a:srgbClr val="c1c7d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55800" y="2032000"/>
            <a:ext cx="3898900" cy="3771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08900" y="2540000"/>
            <a:ext cx="2628900" cy="97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21600" y="4140200"/>
            <a:ext cx="2654300" cy="965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543300" y="3835400"/>
            <a:ext cx="80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三种类型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18500" y="2730500"/>
            <a:ext cx="1409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交互对象的数量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一对一，一对多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2578100"/>
            <a:ext cx="533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Rest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99100" y="3937000"/>
            <a:ext cx="1651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28900" y="5041900"/>
            <a:ext cx="609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定制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05800" y="4305300"/>
            <a:ext cx="14097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应答返回的方式</a:t>
            </a:r>
          </a:p>
          <a:p>
            <a:pPr>
              <a:lnSpc>
                <a:spcPts val="19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同步，异步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368300"/>
            <a:ext cx="77216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9215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微服务中通讯的多样性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921500" algn="l"/>
              </a:tabLst>
            </a:pPr>
            <a:r>
              <a:rPr lang="en-US" altLang="zh-CN" dirty="0" smtClean="0"/>
              <a:t>	</a:t>
            </a:r>
            <a:r>
              <a:rPr lang="en-US" altLang="zh-CN" sz="15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两个维度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88719" y="2186939"/>
            <a:ext cx="1837944" cy="946404"/>
          </a:xfrm>
          <a:custGeom>
            <a:avLst/>
            <a:gdLst>
              <a:gd name="connsiteX0" fmla="*/ 0 w 1837944"/>
              <a:gd name="connsiteY0" fmla="*/ 0 h 946404"/>
              <a:gd name="connsiteX1" fmla="*/ 1837944 w 1837944"/>
              <a:gd name="connsiteY1" fmla="*/ 0 h 946404"/>
              <a:gd name="connsiteX2" fmla="*/ 1837944 w 1837944"/>
              <a:gd name="connsiteY2" fmla="*/ 946404 h 946404"/>
              <a:gd name="connsiteX3" fmla="*/ 0 w 1837944"/>
              <a:gd name="connsiteY3" fmla="*/ 946404 h 946404"/>
              <a:gd name="connsiteX4" fmla="*/ 0 w 1837944"/>
              <a:gd name="connsiteY4" fmla="*/ 0 h 946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37944" h="946404">
                <a:moveTo>
                  <a:pt x="0" y="0"/>
                </a:moveTo>
                <a:lnTo>
                  <a:pt x="1837944" y="0"/>
                </a:lnTo>
                <a:lnTo>
                  <a:pt x="1837944" y="946404"/>
                </a:lnTo>
                <a:lnTo>
                  <a:pt x="0" y="9464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26664" y="2186939"/>
            <a:ext cx="3692652" cy="946404"/>
          </a:xfrm>
          <a:custGeom>
            <a:avLst/>
            <a:gdLst>
              <a:gd name="connsiteX0" fmla="*/ 0 w 3692652"/>
              <a:gd name="connsiteY0" fmla="*/ 0 h 946404"/>
              <a:gd name="connsiteX1" fmla="*/ 3692652 w 3692652"/>
              <a:gd name="connsiteY1" fmla="*/ 0 h 946404"/>
              <a:gd name="connsiteX2" fmla="*/ 3692652 w 3692652"/>
              <a:gd name="connsiteY2" fmla="*/ 946404 h 946404"/>
              <a:gd name="connsiteX3" fmla="*/ 0 w 3692652"/>
              <a:gd name="connsiteY3" fmla="*/ 946404 h 946404"/>
              <a:gd name="connsiteX4" fmla="*/ 0 w 3692652"/>
              <a:gd name="connsiteY4" fmla="*/ 0 h 946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92652" h="946404">
                <a:moveTo>
                  <a:pt x="0" y="0"/>
                </a:moveTo>
                <a:lnTo>
                  <a:pt x="3692652" y="0"/>
                </a:lnTo>
                <a:lnTo>
                  <a:pt x="3692652" y="946404"/>
                </a:lnTo>
                <a:lnTo>
                  <a:pt x="0" y="9464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19316" y="2186939"/>
            <a:ext cx="3924300" cy="946404"/>
          </a:xfrm>
          <a:custGeom>
            <a:avLst/>
            <a:gdLst>
              <a:gd name="connsiteX0" fmla="*/ 0 w 3924300"/>
              <a:gd name="connsiteY0" fmla="*/ 0 h 946404"/>
              <a:gd name="connsiteX1" fmla="*/ 3924300 w 3924300"/>
              <a:gd name="connsiteY1" fmla="*/ 0 h 946404"/>
              <a:gd name="connsiteX2" fmla="*/ 3924300 w 3924300"/>
              <a:gd name="connsiteY2" fmla="*/ 946404 h 946404"/>
              <a:gd name="connsiteX3" fmla="*/ 0 w 3924300"/>
              <a:gd name="connsiteY3" fmla="*/ 946404 h 946404"/>
              <a:gd name="connsiteX4" fmla="*/ 0 w 3924300"/>
              <a:gd name="connsiteY4" fmla="*/ 0 h 946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0" h="946404">
                <a:moveTo>
                  <a:pt x="0" y="0"/>
                </a:moveTo>
                <a:lnTo>
                  <a:pt x="3924300" y="0"/>
                </a:lnTo>
                <a:lnTo>
                  <a:pt x="3924300" y="946404"/>
                </a:lnTo>
                <a:lnTo>
                  <a:pt x="0" y="9464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26664" y="4078223"/>
            <a:ext cx="3692652" cy="946404"/>
          </a:xfrm>
          <a:custGeom>
            <a:avLst/>
            <a:gdLst>
              <a:gd name="connsiteX0" fmla="*/ 0 w 3692652"/>
              <a:gd name="connsiteY0" fmla="*/ 0 h 946404"/>
              <a:gd name="connsiteX1" fmla="*/ 3692652 w 3692652"/>
              <a:gd name="connsiteY1" fmla="*/ 0 h 946404"/>
              <a:gd name="connsiteX2" fmla="*/ 3692652 w 3692652"/>
              <a:gd name="connsiteY2" fmla="*/ 946404 h 946404"/>
              <a:gd name="connsiteX3" fmla="*/ 0 w 3692652"/>
              <a:gd name="connsiteY3" fmla="*/ 946404 h 946404"/>
              <a:gd name="connsiteX4" fmla="*/ 0 w 3692652"/>
              <a:gd name="connsiteY4" fmla="*/ 0 h 946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92652" h="946404">
                <a:moveTo>
                  <a:pt x="0" y="0"/>
                </a:moveTo>
                <a:lnTo>
                  <a:pt x="3692652" y="0"/>
                </a:lnTo>
                <a:lnTo>
                  <a:pt x="3692652" y="946404"/>
                </a:lnTo>
                <a:lnTo>
                  <a:pt x="0" y="9464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19316" y="4078223"/>
            <a:ext cx="3924300" cy="946404"/>
          </a:xfrm>
          <a:custGeom>
            <a:avLst/>
            <a:gdLst>
              <a:gd name="connsiteX0" fmla="*/ 0 w 3924300"/>
              <a:gd name="connsiteY0" fmla="*/ 0 h 946404"/>
              <a:gd name="connsiteX1" fmla="*/ 3924300 w 3924300"/>
              <a:gd name="connsiteY1" fmla="*/ 0 h 946404"/>
              <a:gd name="connsiteX2" fmla="*/ 3924300 w 3924300"/>
              <a:gd name="connsiteY2" fmla="*/ 946404 h 946404"/>
              <a:gd name="connsiteX3" fmla="*/ 0 w 3924300"/>
              <a:gd name="connsiteY3" fmla="*/ 946404 h 946404"/>
              <a:gd name="connsiteX4" fmla="*/ 0 w 3924300"/>
              <a:gd name="connsiteY4" fmla="*/ 0 h 946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4300" h="946404">
                <a:moveTo>
                  <a:pt x="0" y="0"/>
                </a:moveTo>
                <a:lnTo>
                  <a:pt x="3924300" y="0"/>
                </a:lnTo>
                <a:lnTo>
                  <a:pt x="3924300" y="946404"/>
                </a:lnTo>
                <a:lnTo>
                  <a:pt x="0" y="946404"/>
                </a:lnTo>
                <a:lnTo>
                  <a:pt x="0" y="0"/>
                </a:lnTo>
              </a:path>
            </a:pathLst>
          </a:custGeom>
          <a:solidFill>
            <a:srgbClr val="deeb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1595272"/>
            <a:ext cx="9454515" cy="12700"/>
          </a:xfrm>
          <a:custGeom>
            <a:avLst/>
            <a:gdLst>
              <a:gd name="connsiteX0" fmla="*/ 0 w 9454515"/>
              <a:gd name="connsiteY0" fmla="*/ 6350 h 12700"/>
              <a:gd name="connsiteX1" fmla="*/ 9454515 w 945451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54515" h="12700">
                <a:moveTo>
                  <a:pt x="0" y="6350"/>
                </a:moveTo>
                <a:lnTo>
                  <a:pt x="9454515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2173757"/>
            <a:ext cx="9454515" cy="25400"/>
          </a:xfrm>
          <a:custGeom>
            <a:avLst/>
            <a:gdLst>
              <a:gd name="connsiteX0" fmla="*/ 0 w 9454515"/>
              <a:gd name="connsiteY0" fmla="*/ 12700 h 25400"/>
              <a:gd name="connsiteX1" fmla="*/ 9454515 w 9454515"/>
              <a:gd name="connsiteY1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54515" h="25400">
                <a:moveTo>
                  <a:pt x="0" y="12700"/>
                </a:moveTo>
                <a:lnTo>
                  <a:pt x="9454515" y="12700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2839" y="1601622"/>
            <a:ext cx="12700" cy="3423284"/>
          </a:xfrm>
          <a:custGeom>
            <a:avLst/>
            <a:gdLst>
              <a:gd name="connsiteX0" fmla="*/ 6350 w 12700"/>
              <a:gd name="connsiteY0" fmla="*/ 0 h 3423284"/>
              <a:gd name="connsiteX1" fmla="*/ 6350 w 12700"/>
              <a:gd name="connsiteY1" fmla="*/ 3423284 h 3423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423284">
                <a:moveTo>
                  <a:pt x="6350" y="0"/>
                </a:moveTo>
                <a:lnTo>
                  <a:pt x="6350" y="3423284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20529" y="1601622"/>
            <a:ext cx="12700" cy="3423284"/>
          </a:xfrm>
          <a:custGeom>
            <a:avLst/>
            <a:gdLst>
              <a:gd name="connsiteX0" fmla="*/ 6350 w 12700"/>
              <a:gd name="connsiteY0" fmla="*/ 0 h 3423284"/>
              <a:gd name="connsiteX1" fmla="*/ 6350 w 12700"/>
              <a:gd name="connsiteY1" fmla="*/ 3423284 h 3423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423284">
                <a:moveTo>
                  <a:pt x="6350" y="0"/>
                </a:moveTo>
                <a:lnTo>
                  <a:pt x="6350" y="3423284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12419" y="1601622"/>
            <a:ext cx="12700" cy="3423284"/>
          </a:xfrm>
          <a:custGeom>
            <a:avLst/>
            <a:gdLst>
              <a:gd name="connsiteX0" fmla="*/ 6350 w 12700"/>
              <a:gd name="connsiteY0" fmla="*/ 0 h 3423284"/>
              <a:gd name="connsiteX1" fmla="*/ 6350 w 12700"/>
              <a:gd name="connsiteY1" fmla="*/ 3423284 h 3423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423284">
                <a:moveTo>
                  <a:pt x="6350" y="0"/>
                </a:moveTo>
                <a:lnTo>
                  <a:pt x="6350" y="3423284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37354" y="1601622"/>
            <a:ext cx="12700" cy="3423284"/>
          </a:xfrm>
          <a:custGeom>
            <a:avLst/>
            <a:gdLst>
              <a:gd name="connsiteX0" fmla="*/ 6350 w 12700"/>
              <a:gd name="connsiteY0" fmla="*/ 0 h 3423284"/>
              <a:gd name="connsiteX1" fmla="*/ 6350 w 12700"/>
              <a:gd name="connsiteY1" fmla="*/ 3423284 h 3423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423284">
                <a:moveTo>
                  <a:pt x="6350" y="0"/>
                </a:moveTo>
                <a:lnTo>
                  <a:pt x="6350" y="3423284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3126257"/>
            <a:ext cx="9454515" cy="12700"/>
          </a:xfrm>
          <a:custGeom>
            <a:avLst/>
            <a:gdLst>
              <a:gd name="connsiteX0" fmla="*/ 0 w 9454515"/>
              <a:gd name="connsiteY0" fmla="*/ 6350 h 12700"/>
              <a:gd name="connsiteX1" fmla="*/ 9454515 w 945451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54515" h="12700">
                <a:moveTo>
                  <a:pt x="0" y="6350"/>
                </a:moveTo>
                <a:lnTo>
                  <a:pt x="9454515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189" y="5018557"/>
            <a:ext cx="9454515" cy="12700"/>
          </a:xfrm>
          <a:custGeom>
            <a:avLst/>
            <a:gdLst>
              <a:gd name="connsiteX0" fmla="*/ 0 w 9454515"/>
              <a:gd name="connsiteY0" fmla="*/ 6350 h 12700"/>
              <a:gd name="connsiteX1" fmla="*/ 9454515 w 945451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54515" h="12700">
                <a:moveTo>
                  <a:pt x="0" y="6350"/>
                </a:moveTo>
                <a:lnTo>
                  <a:pt x="9454515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26879" y="4072407"/>
            <a:ext cx="7616825" cy="12700"/>
          </a:xfrm>
          <a:custGeom>
            <a:avLst/>
            <a:gdLst>
              <a:gd name="connsiteX0" fmla="*/ 0 w 7616825"/>
              <a:gd name="connsiteY0" fmla="*/ 6350 h 12700"/>
              <a:gd name="connsiteX1" fmla="*/ 7616825 w 7616825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16825" h="12700">
                <a:moveTo>
                  <a:pt x="0" y="6350"/>
                </a:moveTo>
                <a:lnTo>
                  <a:pt x="7616825" y="6350"/>
                </a:lnTo>
              </a:path>
            </a:pathLst>
          </a:custGeom>
          <a:ln w="127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17500"/>
            <a:ext cx="6604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00800"/>
            <a:ext cx="15367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676400" y="368300"/>
            <a:ext cx="3543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两个维度组合的可能性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54500" y="1676400"/>
            <a:ext cx="1219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一对一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64500" y="1676400"/>
            <a:ext cx="1219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一对多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2438400"/>
            <a:ext cx="812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同步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11500" y="2438400"/>
            <a:ext cx="2298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Request/Response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3860800"/>
            <a:ext cx="812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异步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11500" y="3390900"/>
            <a:ext cx="30099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Notification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Request/Async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response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07200" y="3390900"/>
            <a:ext cx="30226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Publish/subscribe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Publish/Async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responses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5524500"/>
            <a:ext cx="7924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再结合三种类型，现在大家对“多样性”有体会有吧？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